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64" r:id="rId6"/>
    <p:sldId id="259" r:id="rId7"/>
    <p:sldId id="260" r:id="rId8"/>
    <p:sldId id="261" r:id="rId9"/>
    <p:sldId id="262"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9/3/2017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9/3/2017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7806" y="0"/>
            <a:ext cx="8144134" cy="1373070"/>
          </a:xfrm>
        </p:spPr>
        <p:txBody>
          <a:bodyPr/>
          <a:lstStyle/>
          <a:p>
            <a:r>
              <a:rPr lang="en-US" dirty="0" smtClean="0"/>
              <a:t>INSTRUIRE CLASA A </a:t>
            </a:r>
            <a:r>
              <a:rPr lang="en-US" dirty="0"/>
              <a:t>V</a:t>
            </a:r>
            <a:r>
              <a:rPr lang="en-US" dirty="0" smtClean="0"/>
              <a:t>_A</a:t>
            </a:r>
            <a:endParaRPr lang="en-US" dirty="0"/>
          </a:p>
        </p:txBody>
      </p:sp>
      <p:sp>
        <p:nvSpPr>
          <p:cNvPr id="3" name="Subtitle 2"/>
          <p:cNvSpPr>
            <a:spLocks noGrp="1"/>
          </p:cNvSpPr>
          <p:nvPr>
            <p:ph type="subTitle" idx="1"/>
          </p:nvPr>
        </p:nvSpPr>
        <p:spPr>
          <a:xfrm>
            <a:off x="628806" y="1373070"/>
            <a:ext cx="8144134" cy="5484930"/>
          </a:xfrm>
        </p:spPr>
        <p:txBody>
          <a:bodyPr>
            <a:normAutofit fontScale="92500"/>
          </a:bodyPr>
          <a:lstStyle/>
          <a:p>
            <a:pPr marL="342900" indent="-342900" algn="just">
              <a:buFont typeface="Wingdings" panose="05000000000000000000" pitchFamily="2" charset="2"/>
              <a:buChar char="v"/>
            </a:pPr>
            <a:r>
              <a:rPr lang="en-US" sz="2400" dirty="0" err="1"/>
              <a:t>Programele</a:t>
            </a:r>
            <a:r>
              <a:rPr lang="en-US" sz="2400" dirty="0"/>
              <a:t> </a:t>
            </a:r>
            <a:r>
              <a:rPr lang="ro-RO" sz="2400" dirty="0" err="1" smtClean="0"/>
              <a:t>ș</a:t>
            </a:r>
            <a:r>
              <a:rPr lang="en-US" sz="2400" dirty="0" err="1" smtClean="0"/>
              <a:t>colare</a:t>
            </a:r>
            <a:r>
              <a:rPr lang="en-US" sz="2400" dirty="0" smtClean="0"/>
              <a:t> </a:t>
            </a:r>
            <a:r>
              <a:rPr lang="en-US" sz="2400" dirty="0" err="1"/>
              <a:t>pentru</a:t>
            </a:r>
            <a:r>
              <a:rPr lang="en-US" sz="2400" dirty="0"/>
              <a:t> </a:t>
            </a:r>
            <a:r>
              <a:rPr lang="en-US" sz="2400" dirty="0" err="1"/>
              <a:t>clasa</a:t>
            </a:r>
            <a:r>
              <a:rPr lang="en-US" sz="2400" dirty="0"/>
              <a:t> a </a:t>
            </a:r>
            <a:r>
              <a:rPr lang="en-US" sz="2400" dirty="0" smtClean="0"/>
              <a:t>V-a</a:t>
            </a:r>
            <a:r>
              <a:rPr lang="ro-RO" sz="2400" dirty="0" smtClean="0"/>
              <a:t> a VIII-a sunt</a:t>
            </a:r>
            <a:r>
              <a:rPr lang="en-US" sz="2400" dirty="0" smtClean="0"/>
              <a:t> </a:t>
            </a:r>
            <a:r>
              <a:rPr lang="en-US" sz="2400" dirty="0" err="1"/>
              <a:t>cuprinse</a:t>
            </a:r>
            <a:r>
              <a:rPr lang="en-US" sz="2400" dirty="0"/>
              <a:t> </a:t>
            </a:r>
            <a:r>
              <a:rPr lang="ro-RO" sz="2400" dirty="0" smtClean="0"/>
              <a:t>î</a:t>
            </a:r>
            <a:r>
              <a:rPr lang="en-US" sz="2400" dirty="0" smtClean="0"/>
              <a:t>n </a:t>
            </a:r>
            <a:r>
              <a:rPr lang="en-US" sz="2400" dirty="0" err="1"/>
              <a:t>Anexa</a:t>
            </a:r>
            <a:r>
              <a:rPr lang="en-US" sz="2400" dirty="0"/>
              <a:t> 2 a OMEN </a:t>
            </a:r>
            <a:r>
              <a:rPr lang="en-US" sz="2400" dirty="0" err="1"/>
              <a:t>nr</a:t>
            </a:r>
            <a:r>
              <a:rPr lang="en-US" sz="2400" dirty="0"/>
              <a:t>. 3393/28.02.2017 </a:t>
            </a:r>
            <a:r>
              <a:rPr lang="ro-RO" sz="2400" dirty="0" smtClean="0"/>
              <a:t>și </a:t>
            </a:r>
            <a:r>
              <a:rPr lang="en-US" sz="2400" dirty="0" smtClean="0"/>
              <a:t>se </a:t>
            </a:r>
            <a:r>
              <a:rPr lang="en-US" sz="2400" dirty="0" err="1" smtClean="0"/>
              <a:t>aplic</a:t>
            </a:r>
            <a:r>
              <a:rPr lang="ro-RO" sz="2400" dirty="0" smtClean="0"/>
              <a:t>ă</a:t>
            </a:r>
            <a:r>
              <a:rPr lang="en-US" sz="2400" dirty="0" smtClean="0"/>
              <a:t> </a:t>
            </a:r>
            <a:r>
              <a:rPr lang="ro-RO" sz="2400" dirty="0"/>
              <a:t>î</a:t>
            </a:r>
            <a:r>
              <a:rPr lang="en-US" sz="2400" dirty="0" smtClean="0"/>
              <a:t>n </a:t>
            </a:r>
            <a:r>
              <a:rPr lang="en-US" sz="2400" dirty="0" err="1"/>
              <a:t>sistemul</a:t>
            </a:r>
            <a:r>
              <a:rPr lang="en-US" sz="2400" dirty="0"/>
              <a:t> de </a:t>
            </a:r>
            <a:r>
              <a:rPr lang="ro-RO" sz="2400" dirty="0"/>
              <a:t>î</a:t>
            </a:r>
            <a:r>
              <a:rPr lang="en-US" sz="2400" dirty="0" err="1" smtClean="0"/>
              <a:t>nv</a:t>
            </a:r>
            <a:r>
              <a:rPr lang="ro-RO" sz="2400" dirty="0" smtClean="0"/>
              <a:t>ăț</a:t>
            </a:r>
            <a:r>
              <a:rPr lang="ro-RO" sz="2400" dirty="0"/>
              <a:t>ă</a:t>
            </a:r>
            <a:r>
              <a:rPr lang="en-US" sz="2400" dirty="0" smtClean="0"/>
              <a:t>m</a:t>
            </a:r>
            <a:r>
              <a:rPr lang="ro-RO" sz="2400" dirty="0" smtClean="0"/>
              <a:t>â</a:t>
            </a:r>
            <a:r>
              <a:rPr lang="en-US" sz="2400" dirty="0" err="1" smtClean="0"/>
              <a:t>nt</a:t>
            </a:r>
            <a:r>
              <a:rPr lang="ro-RO" sz="2400" dirty="0" smtClean="0"/>
              <a:t>,</a:t>
            </a:r>
            <a:r>
              <a:rPr lang="en-US" sz="2400" dirty="0" smtClean="0"/>
              <a:t> </a:t>
            </a:r>
            <a:r>
              <a:rPr lang="ro-RO" sz="2400" dirty="0"/>
              <a:t>î</a:t>
            </a:r>
            <a:r>
              <a:rPr lang="en-US" sz="2400" dirty="0" err="1" smtClean="0"/>
              <a:t>ncep</a:t>
            </a:r>
            <a:r>
              <a:rPr lang="ro-RO" sz="2400" dirty="0" smtClean="0"/>
              <a:t>â</a:t>
            </a:r>
            <a:r>
              <a:rPr lang="en-US" sz="2400" dirty="0" err="1" smtClean="0"/>
              <a:t>nd</a:t>
            </a:r>
            <a:r>
              <a:rPr lang="en-US" sz="2400" dirty="0" smtClean="0"/>
              <a:t> </a:t>
            </a:r>
            <a:r>
              <a:rPr lang="en-US" sz="2400" dirty="0"/>
              <a:t>cu </a:t>
            </a:r>
            <a:r>
              <a:rPr lang="en-US" sz="2400" dirty="0" err="1"/>
              <a:t>anul</a:t>
            </a:r>
            <a:r>
              <a:rPr lang="en-US" sz="2400" dirty="0"/>
              <a:t> </a:t>
            </a:r>
            <a:r>
              <a:rPr lang="ro-RO" sz="2400" dirty="0" err="1" smtClean="0"/>
              <a:t>ș</a:t>
            </a:r>
            <a:r>
              <a:rPr lang="en-US" sz="2400" dirty="0" err="1" smtClean="0"/>
              <a:t>colar</a:t>
            </a:r>
            <a:r>
              <a:rPr lang="en-US" sz="2400" dirty="0" smtClean="0"/>
              <a:t> </a:t>
            </a:r>
            <a:r>
              <a:rPr lang="en-US" sz="2400" dirty="0"/>
              <a:t>2017-2018. </a:t>
            </a:r>
          </a:p>
          <a:p>
            <a:pPr marL="342900" indent="-342900">
              <a:buFont typeface="Wingdings" panose="05000000000000000000" pitchFamily="2" charset="2"/>
              <a:buChar char="v"/>
            </a:pPr>
            <a:r>
              <a:rPr lang="en-US" sz="2400" dirty="0"/>
              <a:t> </a:t>
            </a:r>
          </a:p>
          <a:p>
            <a:pPr marL="342900" indent="-342900" algn="ctr">
              <a:buFont typeface="Wingdings" panose="05000000000000000000" pitchFamily="2" charset="2"/>
              <a:buChar char="v"/>
            </a:pPr>
            <a:r>
              <a:rPr lang="en-US" sz="2400" b="1" dirty="0" smtClean="0"/>
              <a:t>P</a:t>
            </a:r>
            <a:r>
              <a:rPr lang="ro-RO" sz="2400" b="1" dirty="0" smtClean="0"/>
              <a:t>rograma</a:t>
            </a:r>
            <a:r>
              <a:rPr lang="en-US" sz="2400" b="1" dirty="0" smtClean="0"/>
              <a:t> </a:t>
            </a:r>
            <a:r>
              <a:rPr lang="ro-RO" sz="2400" b="1" dirty="0" smtClean="0"/>
              <a:t>pentru</a:t>
            </a:r>
            <a:r>
              <a:rPr lang="en-US" sz="2400" b="1" dirty="0" smtClean="0"/>
              <a:t> </a:t>
            </a:r>
            <a:r>
              <a:rPr lang="ro-RO" sz="2400" b="1" dirty="0" smtClean="0"/>
              <a:t>clasa</a:t>
            </a:r>
            <a:r>
              <a:rPr lang="en-US" sz="2400" b="1" dirty="0" smtClean="0"/>
              <a:t> A V-A</a:t>
            </a:r>
            <a:r>
              <a:rPr lang="ro-RO" sz="2400" b="1" dirty="0" smtClean="0"/>
              <a:t>, care va intra in vigoare începând din acest an școlar ( 2017-2018) cuprinde istorie intragrată: universală  și națională  șise desfăoară în epocile  preistorie,  antică și medie până în secolul al XV-lea</a:t>
            </a:r>
          </a:p>
          <a:p>
            <a:pPr marL="342900" indent="-342900" algn="just">
              <a:buFont typeface="Wingdings" panose="05000000000000000000" pitchFamily="2" charset="2"/>
              <a:buChar char="v"/>
            </a:pPr>
            <a:r>
              <a:rPr lang="ro-RO" sz="2400" dirty="0" smtClean="0"/>
              <a:t>Celelalte programe școlare vor intra în vigoare  astfel:</a:t>
            </a:r>
          </a:p>
          <a:p>
            <a:pPr algn="just"/>
            <a:r>
              <a:rPr lang="en-US" sz="2400" dirty="0" err="1" smtClean="0"/>
              <a:t>pentru</a:t>
            </a:r>
            <a:r>
              <a:rPr lang="en-US" sz="2400" dirty="0" smtClean="0"/>
              <a:t> </a:t>
            </a:r>
            <a:r>
              <a:rPr lang="en-US" sz="2400" dirty="0" err="1"/>
              <a:t>clasa</a:t>
            </a:r>
            <a:r>
              <a:rPr lang="en-US" sz="2400" dirty="0"/>
              <a:t> a VI-a </a:t>
            </a:r>
            <a:r>
              <a:rPr lang="en-US" sz="2400" dirty="0" err="1"/>
              <a:t>incepand</a:t>
            </a:r>
            <a:r>
              <a:rPr lang="en-US" sz="2400" dirty="0"/>
              <a:t> cu </a:t>
            </a:r>
            <a:r>
              <a:rPr lang="en-US" sz="2400" dirty="0" err="1"/>
              <a:t>anul</a:t>
            </a:r>
            <a:r>
              <a:rPr lang="en-US" sz="2400" dirty="0"/>
              <a:t> </a:t>
            </a:r>
            <a:r>
              <a:rPr lang="en-US" sz="2400" dirty="0" err="1"/>
              <a:t>scolar</a:t>
            </a:r>
            <a:r>
              <a:rPr lang="en-US" sz="2400" dirty="0"/>
              <a:t> 2018-2019, </a:t>
            </a:r>
          </a:p>
          <a:p>
            <a:pPr algn="just"/>
            <a:r>
              <a:rPr lang="en-US" sz="2400" dirty="0"/>
              <a:t>   - </a:t>
            </a:r>
            <a:r>
              <a:rPr lang="en-US" sz="2400" dirty="0" err="1"/>
              <a:t>programele</a:t>
            </a:r>
            <a:r>
              <a:rPr lang="en-US" sz="2400" dirty="0"/>
              <a:t> </a:t>
            </a:r>
            <a:r>
              <a:rPr lang="en-US" sz="2400" dirty="0" err="1"/>
              <a:t>scolare</a:t>
            </a:r>
            <a:r>
              <a:rPr lang="en-US" sz="2400" dirty="0"/>
              <a:t> </a:t>
            </a:r>
            <a:r>
              <a:rPr lang="en-US" sz="2400" dirty="0" err="1"/>
              <a:t>pentru</a:t>
            </a:r>
            <a:r>
              <a:rPr lang="en-US" sz="2400" dirty="0"/>
              <a:t> </a:t>
            </a:r>
            <a:r>
              <a:rPr lang="en-US" sz="2400" dirty="0" err="1"/>
              <a:t>clasa</a:t>
            </a:r>
            <a:r>
              <a:rPr lang="en-US" sz="2400" dirty="0"/>
              <a:t> a VII-a </a:t>
            </a:r>
            <a:r>
              <a:rPr lang="en-US" sz="2400" dirty="0" err="1"/>
              <a:t>incepand</a:t>
            </a:r>
            <a:r>
              <a:rPr lang="en-US" sz="2400" dirty="0"/>
              <a:t> cu </a:t>
            </a:r>
            <a:r>
              <a:rPr lang="en-US" sz="2400" dirty="0" err="1"/>
              <a:t>anul</a:t>
            </a:r>
            <a:r>
              <a:rPr lang="en-US" sz="2400" dirty="0"/>
              <a:t> </a:t>
            </a:r>
            <a:r>
              <a:rPr lang="en-US" sz="2400" dirty="0" err="1"/>
              <a:t>scolar</a:t>
            </a:r>
            <a:r>
              <a:rPr lang="en-US" sz="2400" dirty="0"/>
              <a:t> 2019-2020, </a:t>
            </a:r>
          </a:p>
          <a:p>
            <a:pPr algn="just"/>
            <a:r>
              <a:rPr lang="en-US" sz="2400" dirty="0"/>
              <a:t>   - </a:t>
            </a:r>
            <a:r>
              <a:rPr lang="en-US" sz="2400" dirty="0" err="1"/>
              <a:t>programele</a:t>
            </a:r>
            <a:r>
              <a:rPr lang="en-US" sz="2400" dirty="0"/>
              <a:t> </a:t>
            </a:r>
            <a:r>
              <a:rPr lang="en-US" sz="2400" dirty="0" err="1"/>
              <a:t>scolare</a:t>
            </a:r>
            <a:r>
              <a:rPr lang="en-US" sz="2400" dirty="0"/>
              <a:t> </a:t>
            </a:r>
            <a:r>
              <a:rPr lang="en-US" sz="2400" dirty="0" err="1"/>
              <a:t>pentru</a:t>
            </a:r>
            <a:r>
              <a:rPr lang="en-US" sz="2400" dirty="0"/>
              <a:t> </a:t>
            </a:r>
            <a:r>
              <a:rPr lang="en-US" sz="2400" dirty="0" err="1"/>
              <a:t>clasa</a:t>
            </a:r>
            <a:r>
              <a:rPr lang="en-US" sz="2400" dirty="0"/>
              <a:t> a VIII-a </a:t>
            </a:r>
            <a:r>
              <a:rPr lang="en-US" sz="2400" dirty="0" err="1"/>
              <a:t>incepand</a:t>
            </a:r>
            <a:r>
              <a:rPr lang="en-US" sz="2400" dirty="0"/>
              <a:t> cu </a:t>
            </a:r>
            <a:r>
              <a:rPr lang="en-US" sz="2400" dirty="0" err="1"/>
              <a:t>anul</a:t>
            </a:r>
            <a:r>
              <a:rPr lang="en-US" sz="2400" dirty="0"/>
              <a:t> </a:t>
            </a:r>
            <a:r>
              <a:rPr lang="en-US" sz="2400" dirty="0" err="1"/>
              <a:t>scolar</a:t>
            </a:r>
            <a:r>
              <a:rPr lang="en-US" sz="2400" dirty="0"/>
              <a:t> 2020-2021</a:t>
            </a:r>
          </a:p>
          <a:p>
            <a:pPr algn="ctr"/>
            <a:endParaRPr lang="en-US" sz="2400" b="1" dirty="0" smtClean="0"/>
          </a:p>
        </p:txBody>
      </p:sp>
    </p:spTree>
    <p:extLst>
      <p:ext uri="{BB962C8B-B14F-4D97-AF65-F5344CB8AC3E}">
        <p14:creationId xmlns:p14="http://schemas.microsoft.com/office/powerpoint/2010/main" val="43198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NOUTĂȚI</a:t>
            </a:r>
            <a:endParaRPr lang="en-US" dirty="0"/>
          </a:p>
        </p:txBody>
      </p:sp>
      <p:sp>
        <p:nvSpPr>
          <p:cNvPr id="3" name="Content Placeholder 2"/>
          <p:cNvSpPr>
            <a:spLocks noGrp="1"/>
          </p:cNvSpPr>
          <p:nvPr>
            <p:ph idx="1"/>
          </p:nvPr>
        </p:nvSpPr>
        <p:spPr>
          <a:xfrm>
            <a:off x="680321" y="2060620"/>
            <a:ext cx="9854597" cy="4300572"/>
          </a:xfrm>
        </p:spPr>
        <p:txBody>
          <a:bodyPr>
            <a:normAutofit fontScale="25000" lnSpcReduction="20000"/>
          </a:bodyPr>
          <a:lstStyle/>
          <a:p>
            <a:pPr algn="just">
              <a:buFont typeface="Wingdings" panose="05000000000000000000" pitchFamily="2" charset="2"/>
              <a:buChar char="v"/>
            </a:pPr>
            <a:r>
              <a:rPr lang="ro-RO" sz="5600" dirty="0" smtClean="0"/>
              <a:t> A  aprobată prin OMEN 4243/2017 programa de curs opțional </a:t>
            </a:r>
            <a:r>
              <a:rPr lang="ro-RO" sz="5600" i="1" dirty="0" smtClean="0"/>
              <a:t>România în epoca Primului Război Mondial 1914-1920</a:t>
            </a:r>
            <a:r>
              <a:rPr lang="ro-RO" sz="5600" dirty="0" smtClean="0"/>
              <a:t>: </a:t>
            </a:r>
          </a:p>
          <a:p>
            <a:pPr marL="0" indent="0" algn="just">
              <a:buNone/>
            </a:pPr>
            <a:r>
              <a:rPr lang="ro-RO" sz="5600" dirty="0" smtClean="0"/>
              <a:t>Autori: Nicolae Diță, Doru Dumitrescu, Mihai Manea, Mirela Popescu și Aurel Constantin Soare.</a:t>
            </a:r>
          </a:p>
          <a:p>
            <a:pPr algn="just"/>
            <a:r>
              <a:rPr lang="ro-RO" sz="5600" dirty="0" smtClean="0"/>
              <a:t>Programa dedicată </a:t>
            </a:r>
            <a:r>
              <a:rPr lang="en-US" sz="5600" dirty="0" smtClean="0"/>
              <a:t> </a:t>
            </a:r>
            <a:r>
              <a:rPr lang="ro-RO" sz="5600" dirty="0"/>
              <a:t>C</a:t>
            </a:r>
            <a:r>
              <a:rPr lang="en-US" sz="5600" dirty="0" err="1" smtClean="0"/>
              <a:t>entenarului</a:t>
            </a:r>
            <a:r>
              <a:rPr lang="ro-RO" sz="5600" dirty="0" smtClean="0"/>
              <a:t> Mari Uniri</a:t>
            </a:r>
            <a:r>
              <a:rPr lang="en-US" sz="5600" dirty="0" smtClean="0"/>
              <a:t> </a:t>
            </a:r>
            <a:r>
              <a:rPr lang="en-US" sz="5600" dirty="0" err="1"/>
              <a:t>este</a:t>
            </a:r>
            <a:r>
              <a:rPr lang="en-US" sz="5600" dirty="0"/>
              <a:t>, </a:t>
            </a:r>
            <a:r>
              <a:rPr lang="ro-RO" sz="5600" dirty="0" smtClean="0"/>
              <a:t>structurată pe 8 capitole </a:t>
            </a:r>
            <a:r>
              <a:rPr lang="en-US" sz="5600" dirty="0" err="1" smtClean="0"/>
              <a:t>asadar</a:t>
            </a:r>
            <a:r>
              <a:rPr lang="en-US" sz="5600" dirty="0"/>
              <a:t>, un moment de </a:t>
            </a:r>
            <a:r>
              <a:rPr lang="en-US" sz="5600" dirty="0" err="1"/>
              <a:t>referinta</a:t>
            </a:r>
            <a:r>
              <a:rPr lang="en-US" sz="5600" dirty="0"/>
              <a:t> </a:t>
            </a:r>
            <a:r>
              <a:rPr lang="en-US" sz="5600" dirty="0" err="1"/>
              <a:t>pentru</a:t>
            </a:r>
            <a:r>
              <a:rPr lang="en-US" sz="5600" dirty="0"/>
              <a:t> </a:t>
            </a:r>
            <a:r>
              <a:rPr lang="en-US" sz="5600" dirty="0" err="1"/>
              <a:t>istoria</a:t>
            </a:r>
            <a:r>
              <a:rPr lang="en-US" sz="5600" dirty="0"/>
              <a:t> </a:t>
            </a:r>
            <a:r>
              <a:rPr lang="en-US" sz="5600" dirty="0" err="1"/>
              <a:t>noastra</a:t>
            </a:r>
            <a:r>
              <a:rPr lang="en-US" sz="5600" dirty="0"/>
              <a:t>, </a:t>
            </a:r>
            <a:r>
              <a:rPr lang="en-US" sz="5600" dirty="0" err="1"/>
              <a:t>pentru</a:t>
            </a:r>
            <a:endParaRPr lang="en-US" sz="5600" dirty="0"/>
          </a:p>
          <a:p>
            <a:pPr marL="0" indent="0" algn="just">
              <a:buNone/>
            </a:pPr>
            <a:r>
              <a:rPr lang="ro-RO" sz="5600" dirty="0" smtClean="0"/>
              <a:t> </a:t>
            </a:r>
            <a:r>
              <a:rPr lang="en-US" sz="5600" dirty="0" smtClean="0"/>
              <a:t>ca </a:t>
            </a:r>
            <a:r>
              <a:rPr lang="en-US" sz="5600" dirty="0" err="1"/>
              <a:t>faptele</a:t>
            </a:r>
            <a:r>
              <a:rPr lang="en-US" sz="5600" dirty="0"/>
              <a:t> care au </a:t>
            </a:r>
            <a:r>
              <a:rPr lang="en-US" sz="5600" dirty="0" err="1"/>
              <a:t>dus</a:t>
            </a:r>
            <a:r>
              <a:rPr lang="en-US" sz="5600" dirty="0"/>
              <a:t> la </a:t>
            </a:r>
            <a:r>
              <a:rPr lang="en-US" sz="5600" i="1" dirty="0"/>
              <a:t>Romania </a:t>
            </a:r>
            <a:r>
              <a:rPr lang="en-US" sz="5600" i="1" dirty="0" err="1"/>
              <a:t>intregitd</a:t>
            </a:r>
            <a:r>
              <a:rPr lang="en-US" sz="5600" i="1" dirty="0"/>
              <a:t> </a:t>
            </a:r>
            <a:r>
              <a:rPr lang="en-US" sz="5600" dirty="0" err="1"/>
              <a:t>erau</a:t>
            </a:r>
            <a:r>
              <a:rPr lang="en-US" sz="5600" dirty="0"/>
              <a:t> </a:t>
            </a:r>
            <a:r>
              <a:rPr lang="en-US" sz="5600" dirty="0" err="1"/>
              <a:t>rezultatul</a:t>
            </a:r>
            <a:r>
              <a:rPr lang="en-US" sz="5600" dirty="0"/>
              <a:t> </a:t>
            </a:r>
            <a:r>
              <a:rPr lang="en-US" sz="5600" dirty="0" err="1"/>
              <a:t>unui</a:t>
            </a:r>
            <a:r>
              <a:rPr lang="en-US" sz="5600" dirty="0"/>
              <a:t> </a:t>
            </a:r>
            <a:r>
              <a:rPr lang="en-US" sz="5600" dirty="0" err="1"/>
              <a:t>proiect</a:t>
            </a:r>
            <a:r>
              <a:rPr lang="en-US" sz="5600" dirty="0"/>
              <a:t> national </a:t>
            </a:r>
            <a:r>
              <a:rPr lang="en-US" sz="5600" dirty="0" err="1"/>
              <a:t>inceput</a:t>
            </a:r>
            <a:r>
              <a:rPr lang="en-US" sz="5600" dirty="0"/>
              <a:t> In a </a:t>
            </a:r>
            <a:r>
              <a:rPr lang="en-US" sz="5600" dirty="0" err="1" smtClean="0"/>
              <a:t>doua</a:t>
            </a:r>
            <a:r>
              <a:rPr lang="ro-RO" sz="5600" dirty="0"/>
              <a:t> </a:t>
            </a:r>
            <a:r>
              <a:rPr lang="it-IT" sz="5600" dirty="0" smtClean="0"/>
              <a:t>jumatate </a:t>
            </a:r>
            <a:r>
              <a:rPr lang="it-IT" sz="5600" dirty="0"/>
              <a:t>a </a:t>
            </a:r>
            <a:r>
              <a:rPr lang="it-IT" sz="5600" dirty="0" smtClean="0"/>
              <a:t>secolului</a:t>
            </a:r>
            <a:endParaRPr lang="ro-RO" sz="5600" dirty="0" smtClean="0"/>
          </a:p>
          <a:p>
            <a:pPr marL="0" indent="0" algn="just">
              <a:buNone/>
            </a:pPr>
            <a:r>
              <a:rPr lang="it-IT" sz="5600" dirty="0" smtClean="0"/>
              <a:t> </a:t>
            </a:r>
            <a:r>
              <a:rPr lang="it-IT" sz="5600" dirty="0"/>
              <a:t>al XIX-lea si temeinic continuat in prima parte a secolului al XX-lea.</a:t>
            </a:r>
          </a:p>
          <a:p>
            <a:pPr algn="just"/>
            <a:r>
              <a:rPr lang="en-US" sz="5600" dirty="0" err="1"/>
              <a:t>Pentru</a:t>
            </a:r>
            <a:r>
              <a:rPr lang="en-US" sz="5600" dirty="0"/>
              <a:t> a nu </a:t>
            </a:r>
            <a:r>
              <a:rPr lang="en-US" sz="5600" dirty="0" err="1"/>
              <a:t>uita</a:t>
            </a:r>
            <a:r>
              <a:rPr lang="en-US" sz="5600" dirty="0"/>
              <a:t> </a:t>
            </a:r>
            <a:r>
              <a:rPr lang="en-US" sz="5600" dirty="0" err="1"/>
              <a:t>supremul</a:t>
            </a:r>
            <a:r>
              <a:rPr lang="en-US" sz="5600" dirty="0"/>
              <a:t> </a:t>
            </a:r>
            <a:r>
              <a:rPr lang="en-US" sz="5600" dirty="0" err="1"/>
              <a:t>sacrificiu</a:t>
            </a:r>
            <a:r>
              <a:rPr lang="en-US" sz="5600" dirty="0"/>
              <a:t> </a:t>
            </a:r>
            <a:r>
              <a:rPr lang="en-US" sz="5600" dirty="0" err="1"/>
              <a:t>facut</a:t>
            </a:r>
            <a:r>
              <a:rPr lang="en-US" sz="5600" dirty="0"/>
              <a:t> de </a:t>
            </a:r>
            <a:r>
              <a:rPr lang="en-US" sz="5600" dirty="0" err="1"/>
              <a:t>locuitorii</a:t>
            </a:r>
            <a:r>
              <a:rPr lang="en-US" sz="5600" dirty="0"/>
              <a:t> </a:t>
            </a:r>
            <a:r>
              <a:rPr lang="en-US" sz="5600" dirty="0" err="1"/>
              <a:t>spatiului</a:t>
            </a:r>
            <a:r>
              <a:rPr lang="en-US" sz="5600" dirty="0"/>
              <a:t> </a:t>
            </a:r>
            <a:r>
              <a:rPr lang="en-US" sz="5600" dirty="0" err="1"/>
              <a:t>romanesc</a:t>
            </a:r>
            <a:r>
              <a:rPr lang="en-US" sz="5600" dirty="0"/>
              <a:t> </a:t>
            </a:r>
            <a:r>
              <a:rPr lang="en-US" sz="5600" dirty="0" err="1"/>
              <a:t>pe</a:t>
            </a:r>
            <a:r>
              <a:rPr lang="en-US" sz="5600" dirty="0"/>
              <a:t> </a:t>
            </a:r>
            <a:r>
              <a:rPr lang="en-US" sz="5600" dirty="0" err="1"/>
              <a:t>campurile</a:t>
            </a:r>
            <a:r>
              <a:rPr lang="en-US" sz="5600" dirty="0"/>
              <a:t> </a:t>
            </a:r>
            <a:r>
              <a:rPr lang="en-US" sz="5600" dirty="0" smtClean="0"/>
              <a:t>de</a:t>
            </a:r>
            <a:r>
              <a:rPr lang="ro-RO" sz="5600" dirty="0" smtClean="0"/>
              <a:t> </a:t>
            </a:r>
            <a:r>
              <a:rPr lang="it-IT" sz="5600" dirty="0" smtClean="0"/>
              <a:t>batalie </a:t>
            </a:r>
            <a:r>
              <a:rPr lang="it-IT" sz="5600" dirty="0"/>
              <a:t>ale Primului </a:t>
            </a:r>
            <a:r>
              <a:rPr lang="it-IT" sz="5600" dirty="0" smtClean="0"/>
              <a:t>Razboi</a:t>
            </a:r>
            <a:endParaRPr lang="ro-RO" sz="5600" dirty="0" smtClean="0"/>
          </a:p>
          <a:p>
            <a:pPr marL="0" indent="0" algn="just">
              <a:buNone/>
            </a:pPr>
            <a:r>
              <a:rPr lang="it-IT" sz="5600" dirty="0" smtClean="0"/>
              <a:t> </a:t>
            </a:r>
            <a:r>
              <a:rPr lang="it-IT" sz="5600" dirty="0"/>
              <a:t>Mondial, inchinat cauzei nobile a intregirii nationale, implementarea</a:t>
            </a:r>
          </a:p>
          <a:p>
            <a:pPr algn="just">
              <a:buFont typeface="Wingdings" panose="05000000000000000000" pitchFamily="2" charset="2"/>
              <a:buChar char="v"/>
            </a:pPr>
            <a:r>
              <a:rPr lang="ro-RO" sz="5600" dirty="0"/>
              <a:t>C</a:t>
            </a:r>
            <a:r>
              <a:rPr lang="it-IT" sz="5600" dirty="0" smtClean="0"/>
              <a:t>ursu</a:t>
            </a:r>
            <a:r>
              <a:rPr lang="ro-RO" sz="5600" dirty="0" smtClean="0"/>
              <a:t>l</a:t>
            </a:r>
            <a:r>
              <a:rPr lang="it-IT" sz="5600" dirty="0" smtClean="0"/>
              <a:t> </a:t>
            </a:r>
            <a:r>
              <a:rPr lang="it-IT" sz="5600" dirty="0"/>
              <a:t>optional" </a:t>
            </a:r>
            <a:r>
              <a:rPr lang="it-IT" sz="5600" i="1" dirty="0" smtClean="0"/>
              <a:t>Rom</a:t>
            </a:r>
            <a:r>
              <a:rPr lang="ro-RO" sz="5600" i="1" dirty="0" smtClean="0"/>
              <a:t>â</a:t>
            </a:r>
            <a:r>
              <a:rPr lang="it-IT" sz="5600" i="1" dirty="0" smtClean="0"/>
              <a:t>nii </a:t>
            </a:r>
            <a:r>
              <a:rPr lang="it-IT" sz="5600" i="1" dirty="0"/>
              <a:t>in epoca Primului Riizboi Mondial (1914-1920)" </a:t>
            </a:r>
            <a:r>
              <a:rPr lang="it-IT" sz="5600" dirty="0"/>
              <a:t>are In vedere:</a:t>
            </a:r>
          </a:p>
          <a:p>
            <a:pPr algn="just"/>
            <a:r>
              <a:rPr lang="it-IT" sz="5600" dirty="0"/>
              <a:t>-actualizarea cadrului international </a:t>
            </a:r>
            <a:r>
              <a:rPr lang="ro-RO" sz="5600" dirty="0" smtClean="0"/>
              <a:t>ș</a:t>
            </a:r>
            <a:r>
              <a:rPr lang="it-IT" sz="5600" dirty="0" smtClean="0"/>
              <a:t>i </a:t>
            </a:r>
            <a:r>
              <a:rPr lang="it-IT" sz="5600" dirty="0"/>
              <a:t>romanesc al </a:t>
            </a:r>
            <a:r>
              <a:rPr lang="it-IT" sz="5600" dirty="0" smtClean="0"/>
              <a:t>ac</a:t>
            </a:r>
            <a:r>
              <a:rPr lang="ro-RO" sz="5600" dirty="0" smtClean="0"/>
              <a:t>ț</a:t>
            </a:r>
            <a:r>
              <a:rPr lang="it-IT" sz="5600" dirty="0" smtClean="0"/>
              <a:t>iunilor </a:t>
            </a:r>
            <a:r>
              <a:rPr lang="it-IT" sz="5600" dirty="0"/>
              <a:t>din Primul Razboi Mondial;</a:t>
            </a:r>
          </a:p>
          <a:p>
            <a:pPr algn="just"/>
            <a:r>
              <a:rPr lang="it-IT" sz="5600" dirty="0"/>
              <a:t>-consolidarea componentei </a:t>
            </a:r>
            <a:r>
              <a:rPr lang="it-IT" sz="5600" dirty="0" smtClean="0"/>
              <a:t>educa</a:t>
            </a:r>
            <a:r>
              <a:rPr lang="ro-RO" sz="5600" dirty="0" smtClean="0"/>
              <a:t>ț</a:t>
            </a:r>
            <a:r>
              <a:rPr lang="it-IT" sz="5600" dirty="0" smtClean="0"/>
              <a:t>ionale </a:t>
            </a:r>
            <a:r>
              <a:rPr lang="it-IT" sz="5600" dirty="0"/>
              <a:t>a angajamentului civic al locuitorilor din </a:t>
            </a:r>
            <a:r>
              <a:rPr lang="it-IT" sz="5600" dirty="0" smtClean="0"/>
              <a:t>spa</a:t>
            </a:r>
            <a:r>
              <a:rPr lang="ro-RO" sz="5600" dirty="0"/>
              <a:t>ț</a:t>
            </a:r>
            <a:r>
              <a:rPr lang="it-IT" sz="5600" dirty="0" smtClean="0"/>
              <a:t>iul</a:t>
            </a:r>
            <a:endParaRPr lang="it-IT" sz="5600" dirty="0"/>
          </a:p>
          <a:p>
            <a:pPr algn="just"/>
            <a:r>
              <a:rPr lang="it-IT" sz="5600" dirty="0" smtClean="0"/>
              <a:t>rom</a:t>
            </a:r>
            <a:r>
              <a:rPr lang="ro-RO" sz="5600" dirty="0" smtClean="0"/>
              <a:t>î</a:t>
            </a:r>
            <a:r>
              <a:rPr lang="it-IT" sz="5600" dirty="0" smtClean="0"/>
              <a:t>nesc </a:t>
            </a:r>
            <a:r>
              <a:rPr lang="it-IT" sz="5600" dirty="0"/>
              <a:t>de a aduce in memoria elevilor, prin orele de istorie, efortul intregii </a:t>
            </a:r>
            <a:r>
              <a:rPr lang="it-IT" sz="5600" dirty="0" smtClean="0"/>
              <a:t>societ</a:t>
            </a:r>
            <a:r>
              <a:rPr lang="ro-RO" sz="5600" dirty="0" smtClean="0"/>
              <a:t>ă</a:t>
            </a:r>
            <a:r>
              <a:rPr lang="ro-RO" sz="5600" dirty="0"/>
              <a:t>ț</a:t>
            </a:r>
            <a:r>
              <a:rPr lang="it-IT" sz="5600" dirty="0" smtClean="0"/>
              <a:t>i rom</a:t>
            </a:r>
            <a:r>
              <a:rPr lang="ro-RO" sz="5600" dirty="0" smtClean="0"/>
              <a:t>â</a:t>
            </a:r>
            <a:r>
              <a:rPr lang="it-IT" sz="5600" dirty="0" smtClean="0"/>
              <a:t>ne</a:t>
            </a:r>
            <a:r>
              <a:rPr lang="ro-RO" sz="5600" dirty="0" smtClean="0"/>
              <a:t>ș</a:t>
            </a:r>
            <a:r>
              <a:rPr lang="it-IT" sz="5600" dirty="0" smtClean="0"/>
              <a:t>ti</a:t>
            </a:r>
            <a:endParaRPr lang="it-IT" sz="5600" dirty="0"/>
          </a:p>
          <a:p>
            <a:pPr algn="just"/>
            <a:r>
              <a:rPr lang="it-IT" sz="5600" dirty="0" smtClean="0"/>
              <a:t> contribu</a:t>
            </a:r>
            <a:r>
              <a:rPr lang="ro-RO" sz="5600" dirty="0" smtClean="0"/>
              <a:t>ț</a:t>
            </a:r>
            <a:r>
              <a:rPr lang="it-IT" sz="5600" dirty="0" smtClean="0"/>
              <a:t>ia </a:t>
            </a:r>
            <a:r>
              <a:rPr lang="ro-RO" sz="5600" dirty="0" smtClean="0"/>
              <a:t>tuturor românilor</a:t>
            </a:r>
            <a:r>
              <a:rPr lang="it-IT" sz="5600" dirty="0" smtClean="0"/>
              <a:t> </a:t>
            </a:r>
            <a:r>
              <a:rPr lang="it-IT" sz="5600" dirty="0"/>
              <a:t>la victoria din </a:t>
            </a:r>
            <a:r>
              <a:rPr lang="it-IT" sz="5600" i="1" dirty="0"/>
              <a:t>Marele </a:t>
            </a:r>
            <a:r>
              <a:rPr lang="it-IT" sz="5600" i="1" dirty="0" smtClean="0"/>
              <a:t>R</a:t>
            </a:r>
            <a:r>
              <a:rPr lang="ro-RO" sz="5600" i="1" dirty="0" smtClean="0"/>
              <a:t>ă</a:t>
            </a:r>
            <a:r>
              <a:rPr lang="it-IT" sz="5600" i="1" dirty="0" smtClean="0"/>
              <a:t>zboi </a:t>
            </a:r>
            <a:r>
              <a:rPr lang="ro-RO" sz="5600" dirty="0"/>
              <a:t>ș</a:t>
            </a:r>
            <a:r>
              <a:rPr lang="it-IT" sz="5600" dirty="0" smtClean="0"/>
              <a:t>i </a:t>
            </a:r>
            <a:r>
              <a:rPr lang="it-IT" sz="5600" dirty="0"/>
              <a:t>la realizarea Marii Uniri;</a:t>
            </a:r>
          </a:p>
          <a:p>
            <a:pPr algn="just"/>
            <a:r>
              <a:rPr lang="it-IT" sz="5600" dirty="0"/>
              <a:t>-sensibilizarea tinerilor pentru </a:t>
            </a:r>
            <a:r>
              <a:rPr lang="ro-RO" sz="5600" dirty="0" smtClean="0"/>
              <a:t>comemorarea </a:t>
            </a:r>
            <a:r>
              <a:rPr lang="it-IT" sz="5600" dirty="0" smtClean="0"/>
              <a:t>eroi</a:t>
            </a:r>
            <a:r>
              <a:rPr lang="ro-RO" sz="5600" dirty="0" smtClean="0"/>
              <a:t>lor</a:t>
            </a:r>
            <a:r>
              <a:rPr lang="it-IT" sz="5600" dirty="0" smtClean="0"/>
              <a:t> </a:t>
            </a:r>
            <a:r>
              <a:rPr lang="it-IT" sz="5600" dirty="0"/>
              <a:t>Romaniei </a:t>
            </a:r>
            <a:r>
              <a:rPr lang="ro-RO" sz="5600" dirty="0" smtClean="0"/>
              <a:t> care au participat</a:t>
            </a:r>
            <a:r>
              <a:rPr lang="ro-RO" sz="5600" dirty="0"/>
              <a:t> </a:t>
            </a:r>
            <a:r>
              <a:rPr lang="ro-RO" sz="5600" dirty="0" smtClean="0"/>
              <a:t>la </a:t>
            </a:r>
            <a:r>
              <a:rPr lang="it-IT" sz="5600" dirty="0" smtClean="0"/>
              <a:t>aceast</a:t>
            </a:r>
            <a:r>
              <a:rPr lang="ro-RO" sz="5600" dirty="0" smtClean="0"/>
              <a:t>ă</a:t>
            </a:r>
            <a:r>
              <a:rPr lang="it-IT" sz="5600" dirty="0" smtClean="0"/>
              <a:t> conflagra</a:t>
            </a:r>
            <a:r>
              <a:rPr lang="ro-RO" sz="5600" dirty="0" smtClean="0"/>
              <a:t>ț</a:t>
            </a:r>
            <a:r>
              <a:rPr lang="it-IT" sz="5600" dirty="0" smtClean="0"/>
              <a:t>ie mondial</a:t>
            </a:r>
            <a:r>
              <a:rPr lang="ro-RO" sz="5600" dirty="0" smtClean="0"/>
              <a:t>ă</a:t>
            </a:r>
            <a:r>
              <a:rPr lang="it-IT" sz="5600" dirty="0" smtClean="0"/>
              <a:t>, </a:t>
            </a:r>
            <a:r>
              <a:rPr lang="it-IT" sz="5600" dirty="0"/>
              <a:t>pentru</a:t>
            </a:r>
          </a:p>
          <a:p>
            <a:pPr algn="just"/>
            <a:r>
              <a:rPr lang="it-IT" sz="5600" dirty="0"/>
              <a:t>identificarea acestora, pentru a fi </a:t>
            </a:r>
            <a:r>
              <a:rPr lang="it-IT" sz="5600" dirty="0" smtClean="0"/>
              <a:t>ornagia</a:t>
            </a:r>
            <a:r>
              <a:rPr lang="ro-RO" sz="5600" dirty="0" smtClean="0"/>
              <a:t>ț</a:t>
            </a:r>
            <a:r>
              <a:rPr lang="it-IT" sz="5600" dirty="0" smtClean="0"/>
              <a:t>i </a:t>
            </a:r>
            <a:r>
              <a:rPr lang="it-IT" sz="5600" dirty="0"/>
              <a:t>de </a:t>
            </a:r>
            <a:r>
              <a:rPr lang="it-IT" sz="5600" dirty="0" smtClean="0"/>
              <a:t>comunit</a:t>
            </a:r>
            <a:r>
              <a:rPr lang="ro-RO" sz="5600" dirty="0" smtClean="0"/>
              <a:t>ă</a:t>
            </a:r>
            <a:r>
              <a:rPr lang="ro-RO" sz="5600" dirty="0"/>
              <a:t>ț</a:t>
            </a:r>
            <a:r>
              <a:rPr lang="it-IT" sz="5600" dirty="0" smtClean="0"/>
              <a:t>ile </a:t>
            </a:r>
            <a:r>
              <a:rPr lang="it-IT" sz="5600" dirty="0"/>
              <a:t>locale etc</a:t>
            </a:r>
            <a:r>
              <a:rPr lang="it-IT" sz="5600" dirty="0" smtClean="0"/>
              <a:t>.;</a:t>
            </a:r>
            <a:endParaRPr lang="ro-RO" sz="5600" dirty="0" smtClean="0"/>
          </a:p>
          <a:p>
            <a:pPr algn="just"/>
            <a:r>
              <a:rPr lang="ro-RO" sz="5600" dirty="0" smtClean="0"/>
              <a:t>Manualul este în curs de elaborare</a:t>
            </a:r>
            <a:endParaRPr lang="en-US" sz="5600" dirty="0"/>
          </a:p>
        </p:txBody>
      </p:sp>
    </p:spTree>
    <p:extLst>
      <p:ext uri="{BB962C8B-B14F-4D97-AF65-F5344CB8AC3E}">
        <p14:creationId xmlns:p14="http://schemas.microsoft.com/office/powerpoint/2010/main" val="3994395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NOUTĂȚI</a:t>
            </a:r>
            <a:endParaRPr lang="en-US" dirty="0"/>
          </a:p>
        </p:txBody>
      </p:sp>
      <p:sp>
        <p:nvSpPr>
          <p:cNvPr id="3" name="Content Placeholder 2"/>
          <p:cNvSpPr>
            <a:spLocks noGrp="1"/>
          </p:cNvSpPr>
          <p:nvPr>
            <p:ph type="body" sz="half" idx="4294967295"/>
          </p:nvPr>
        </p:nvSpPr>
        <p:spPr>
          <a:xfrm>
            <a:off x="0" y="2336800"/>
            <a:ext cx="4340180" cy="3598863"/>
          </a:xfrm>
        </p:spPr>
        <p:txBody>
          <a:bodyPr>
            <a:normAutofit/>
          </a:bodyPr>
          <a:lstStyle/>
          <a:p>
            <a:r>
              <a:rPr lang="ro-RO" dirty="0" smtClean="0"/>
              <a:t>Manualul ce curs opțional </a:t>
            </a:r>
            <a:r>
              <a:rPr lang="ro-RO" i="1" dirty="0" smtClean="0"/>
              <a:t>Istoria Monarhiei din România</a:t>
            </a:r>
            <a:r>
              <a:rPr lang="ro-RO" dirty="0" smtClean="0"/>
              <a:t>, realizat după programa, aprobată prin OMECTS 3793/24.04.2012</a:t>
            </a:r>
          </a:p>
          <a:p>
            <a:endParaRPr lang="en-US" sz="1600" dirty="0"/>
          </a:p>
        </p:txBody>
      </p:sp>
      <p:pic>
        <p:nvPicPr>
          <p:cNvPr id="13" name="Picture 12"/>
          <p:cNvPicPr/>
          <p:nvPr/>
        </p:nvPicPr>
        <p:blipFill>
          <a:blip r:embed="rId2"/>
          <a:stretch>
            <a:fillRect/>
          </a:stretch>
        </p:blipFill>
        <p:spPr>
          <a:xfrm>
            <a:off x="4172755" y="2137893"/>
            <a:ext cx="7727323" cy="4494727"/>
          </a:xfrm>
          <a:prstGeom prst="rect">
            <a:avLst/>
          </a:prstGeom>
        </p:spPr>
      </p:pic>
    </p:spTree>
    <p:extLst>
      <p:ext uri="{BB962C8B-B14F-4D97-AF65-F5344CB8AC3E}">
        <p14:creationId xmlns:p14="http://schemas.microsoft.com/office/powerpoint/2010/main" val="138926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a:t>
            </a:r>
            <a:r>
              <a:rPr lang="en-US" dirty="0" smtClean="0"/>
              <a:t>INSTRUIRE </a:t>
            </a:r>
            <a:r>
              <a:rPr lang="en-US" dirty="0"/>
              <a:t>CLASA A V_A</a:t>
            </a:r>
          </a:p>
        </p:txBody>
      </p:sp>
      <p:sp>
        <p:nvSpPr>
          <p:cNvPr id="3" name="Content Placeholder 2"/>
          <p:cNvSpPr>
            <a:spLocks noGrp="1"/>
          </p:cNvSpPr>
          <p:nvPr>
            <p:ph idx="1"/>
          </p:nvPr>
        </p:nvSpPr>
        <p:spPr/>
        <p:txBody>
          <a:bodyPr>
            <a:normAutofit lnSpcReduction="10000"/>
          </a:bodyPr>
          <a:lstStyle/>
          <a:p>
            <a:pPr marL="0" indent="0">
              <a:buNone/>
            </a:pPr>
            <a:r>
              <a:rPr lang="ro-RO" dirty="0" smtClean="0"/>
              <a:t>Conform sugestiilor metodologice la programele de gimanziu</a:t>
            </a:r>
          </a:p>
          <a:p>
            <a:pPr algn="just">
              <a:buFont typeface="Wingdings" panose="05000000000000000000" pitchFamily="2" charset="2"/>
              <a:buChar char="v"/>
            </a:pPr>
            <a:r>
              <a:rPr lang="en-US" dirty="0" err="1" smtClean="0"/>
              <a:t>Competenţele</a:t>
            </a:r>
            <a:r>
              <a:rPr lang="en-US" dirty="0" smtClean="0"/>
              <a:t> </a:t>
            </a:r>
            <a:r>
              <a:rPr lang="en-US" dirty="0" err="1"/>
              <a:t>generale</a:t>
            </a:r>
            <a:r>
              <a:rPr lang="en-US" dirty="0"/>
              <a:t> </a:t>
            </a:r>
            <a:r>
              <a:rPr lang="en-US" dirty="0" err="1"/>
              <a:t>şi</a:t>
            </a:r>
            <a:r>
              <a:rPr lang="en-US" dirty="0"/>
              <a:t> </a:t>
            </a:r>
            <a:r>
              <a:rPr lang="en-US" dirty="0" err="1"/>
              <a:t>specifice</a:t>
            </a:r>
            <a:r>
              <a:rPr lang="en-US" dirty="0"/>
              <a:t> elaborate </a:t>
            </a:r>
            <a:r>
              <a:rPr lang="en-US" dirty="0" err="1"/>
              <a:t>pentru</a:t>
            </a:r>
            <a:r>
              <a:rPr lang="en-US" dirty="0"/>
              <a:t> </a:t>
            </a:r>
            <a:r>
              <a:rPr lang="en-US" dirty="0" err="1"/>
              <a:t>disciplina</a:t>
            </a:r>
            <a:r>
              <a:rPr lang="en-US" dirty="0"/>
              <a:t> </a:t>
            </a:r>
            <a:r>
              <a:rPr lang="en-US" i="1" dirty="0" err="1"/>
              <a:t>Istorie</a:t>
            </a:r>
            <a:r>
              <a:rPr lang="en-US" i="1" dirty="0"/>
              <a:t> </a:t>
            </a:r>
            <a:r>
              <a:rPr lang="en-US" dirty="0" err="1"/>
              <a:t>răspund</a:t>
            </a:r>
            <a:r>
              <a:rPr lang="en-US" dirty="0"/>
              <a:t> direct </a:t>
            </a:r>
            <a:r>
              <a:rPr lang="en-US" dirty="0" err="1"/>
              <a:t>elementelor</a:t>
            </a:r>
            <a:r>
              <a:rPr lang="en-US" dirty="0"/>
              <a:t> care </a:t>
            </a:r>
            <a:r>
              <a:rPr lang="en-US" dirty="0" err="1"/>
              <a:t>definesc</a:t>
            </a:r>
            <a:r>
              <a:rPr lang="en-US" dirty="0"/>
              <a:t> </a:t>
            </a:r>
            <a:r>
              <a:rPr lang="en-US" dirty="0" err="1"/>
              <a:t>profilul</a:t>
            </a:r>
            <a:r>
              <a:rPr lang="en-US" dirty="0"/>
              <a:t> de </a:t>
            </a:r>
            <a:r>
              <a:rPr lang="en-US" dirty="0" err="1"/>
              <a:t>formare</a:t>
            </a:r>
            <a:r>
              <a:rPr lang="en-US" dirty="0"/>
              <a:t> al </a:t>
            </a:r>
            <a:r>
              <a:rPr lang="en-US" dirty="0" err="1"/>
              <a:t>absolventului</a:t>
            </a:r>
            <a:r>
              <a:rPr lang="en-US" dirty="0"/>
              <a:t> de </a:t>
            </a:r>
            <a:r>
              <a:rPr lang="en-US" dirty="0" err="1"/>
              <a:t>gimnaziu</a:t>
            </a:r>
            <a:r>
              <a:rPr lang="en-US" dirty="0"/>
              <a:t>, </a:t>
            </a:r>
            <a:r>
              <a:rPr lang="en-US" dirty="0" err="1"/>
              <a:t>elemente</a:t>
            </a:r>
            <a:r>
              <a:rPr lang="en-US" dirty="0"/>
              <a:t> </a:t>
            </a:r>
            <a:r>
              <a:rPr lang="en-US" dirty="0" err="1"/>
              <a:t>ce</a:t>
            </a:r>
            <a:r>
              <a:rPr lang="en-US" dirty="0"/>
              <a:t> au la </a:t>
            </a:r>
            <a:r>
              <a:rPr lang="en-US" dirty="0" err="1"/>
              <a:t>bază</a:t>
            </a:r>
            <a:r>
              <a:rPr lang="en-US" dirty="0"/>
              <a:t> </a:t>
            </a:r>
            <a:r>
              <a:rPr lang="en-US" dirty="0" err="1"/>
              <a:t>competenţele</a:t>
            </a:r>
            <a:r>
              <a:rPr lang="en-US" dirty="0"/>
              <a:t> </a:t>
            </a:r>
            <a:r>
              <a:rPr lang="en-US" dirty="0" err="1"/>
              <a:t>cheie</a:t>
            </a:r>
            <a:r>
              <a:rPr lang="en-US" dirty="0"/>
              <a:t> </a:t>
            </a:r>
            <a:r>
              <a:rPr lang="en-US" dirty="0" err="1"/>
              <a:t>stabilite</a:t>
            </a:r>
            <a:r>
              <a:rPr lang="en-US" dirty="0"/>
              <a:t> la </a:t>
            </a:r>
            <a:r>
              <a:rPr lang="en-US" dirty="0" err="1"/>
              <a:t>nivel</a:t>
            </a:r>
            <a:r>
              <a:rPr lang="en-US" dirty="0"/>
              <a:t> </a:t>
            </a:r>
            <a:r>
              <a:rPr lang="en-US" dirty="0" err="1"/>
              <a:t>european</a:t>
            </a:r>
            <a:r>
              <a:rPr lang="en-US" dirty="0"/>
              <a:t>. Cu o </a:t>
            </a:r>
            <a:r>
              <a:rPr lang="en-US" dirty="0" err="1"/>
              <a:t>singură</a:t>
            </a:r>
            <a:r>
              <a:rPr lang="en-US" dirty="0"/>
              <a:t> </a:t>
            </a:r>
            <a:r>
              <a:rPr lang="en-US" dirty="0" err="1"/>
              <a:t>excepţie</a:t>
            </a:r>
            <a:r>
              <a:rPr lang="en-US" dirty="0"/>
              <a:t>, </a:t>
            </a:r>
            <a:r>
              <a:rPr lang="en-US" dirty="0" err="1"/>
              <a:t>competenţa</a:t>
            </a:r>
            <a:r>
              <a:rPr lang="en-US" dirty="0"/>
              <a:t> de </a:t>
            </a:r>
            <a:r>
              <a:rPr lang="en-US" dirty="0" err="1"/>
              <a:t>comunicare</a:t>
            </a:r>
            <a:r>
              <a:rPr lang="en-US" dirty="0"/>
              <a:t> </a:t>
            </a:r>
            <a:r>
              <a:rPr lang="en-US" dirty="0" err="1"/>
              <a:t>în</a:t>
            </a:r>
            <a:r>
              <a:rPr lang="en-US" dirty="0"/>
              <a:t> limbi </a:t>
            </a:r>
            <a:r>
              <a:rPr lang="en-US" dirty="0" err="1"/>
              <a:t>străine</a:t>
            </a:r>
            <a:r>
              <a:rPr lang="en-US" dirty="0"/>
              <a:t>, </a:t>
            </a:r>
            <a:r>
              <a:rPr lang="en-US" dirty="0" err="1"/>
              <a:t>toate</a:t>
            </a:r>
            <a:r>
              <a:rPr lang="en-US" dirty="0"/>
              <a:t> </a:t>
            </a:r>
            <a:r>
              <a:rPr lang="en-US" dirty="0" err="1"/>
              <a:t>competenţele</a:t>
            </a:r>
            <a:r>
              <a:rPr lang="en-US" dirty="0"/>
              <a:t> </a:t>
            </a:r>
            <a:r>
              <a:rPr lang="en-US" dirty="0" err="1"/>
              <a:t>cheie</a:t>
            </a:r>
            <a:r>
              <a:rPr lang="en-US" dirty="0"/>
              <a:t> </a:t>
            </a:r>
            <a:r>
              <a:rPr lang="en-US" dirty="0" err="1"/>
              <a:t>sunt</a:t>
            </a:r>
            <a:r>
              <a:rPr lang="en-US" dirty="0"/>
              <a:t> </a:t>
            </a:r>
            <a:r>
              <a:rPr lang="en-US" dirty="0" err="1"/>
              <a:t>luate</a:t>
            </a:r>
            <a:r>
              <a:rPr lang="en-US" dirty="0"/>
              <a:t> </a:t>
            </a:r>
            <a:r>
              <a:rPr lang="en-US" dirty="0" err="1"/>
              <a:t>în</a:t>
            </a:r>
            <a:r>
              <a:rPr lang="en-US" dirty="0"/>
              <a:t> </a:t>
            </a:r>
            <a:r>
              <a:rPr lang="en-US" dirty="0" err="1"/>
              <a:t>considerare</a:t>
            </a:r>
            <a:r>
              <a:rPr lang="en-US" dirty="0"/>
              <a:t> de </a:t>
            </a:r>
            <a:r>
              <a:rPr lang="en-US" dirty="0" err="1"/>
              <a:t>către</a:t>
            </a:r>
            <a:r>
              <a:rPr lang="en-US" dirty="0"/>
              <a:t> </a:t>
            </a:r>
            <a:r>
              <a:rPr lang="en-US" dirty="0" err="1" smtClean="0"/>
              <a:t>competenţele</a:t>
            </a:r>
            <a:r>
              <a:rPr lang="en-US" dirty="0" smtClean="0"/>
              <a:t> </a:t>
            </a:r>
            <a:r>
              <a:rPr lang="en-US" dirty="0" err="1"/>
              <a:t>generale</a:t>
            </a:r>
            <a:r>
              <a:rPr lang="en-US" dirty="0"/>
              <a:t> formulate </a:t>
            </a:r>
            <a:r>
              <a:rPr lang="en-US" dirty="0" err="1"/>
              <a:t>pentru</a:t>
            </a:r>
            <a:r>
              <a:rPr lang="en-US" dirty="0"/>
              <a:t> </a:t>
            </a:r>
            <a:r>
              <a:rPr lang="en-US" dirty="0" err="1"/>
              <a:t>disciplina</a:t>
            </a:r>
            <a:r>
              <a:rPr lang="en-US" dirty="0"/>
              <a:t> </a:t>
            </a:r>
            <a:r>
              <a:rPr lang="en-US" i="1" dirty="0" err="1"/>
              <a:t>Istorie</a:t>
            </a:r>
            <a:r>
              <a:rPr lang="en-US" dirty="0"/>
              <a:t>. </a:t>
            </a:r>
            <a:endParaRPr lang="ro-RO" dirty="0" smtClean="0"/>
          </a:p>
          <a:p>
            <a:pPr algn="just">
              <a:buFont typeface="Wingdings" panose="05000000000000000000" pitchFamily="2" charset="2"/>
              <a:buChar char="v"/>
            </a:pPr>
            <a:r>
              <a:rPr lang="ro-RO" dirty="0" smtClean="0"/>
              <a:t>Pentru formarea, exsersarea sau consolidarea acestora se selectează strategiile didactice , în funcție de evaoluția și nivelul clasei, utilizându-se conținuturiel relevante</a:t>
            </a:r>
          </a:p>
          <a:p>
            <a:pPr algn="just">
              <a:buFont typeface="Wingdings" panose="05000000000000000000" pitchFamily="2" charset="2"/>
              <a:buChar char="v"/>
            </a:pPr>
            <a:endParaRPr lang="en-US" dirty="0"/>
          </a:p>
        </p:txBody>
      </p:sp>
    </p:spTree>
    <p:extLst>
      <p:ext uri="{BB962C8B-B14F-4D97-AF65-F5344CB8AC3E}">
        <p14:creationId xmlns:p14="http://schemas.microsoft.com/office/powerpoint/2010/main" val="154025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a:t>
            </a:r>
            <a:r>
              <a:rPr lang="en-US" dirty="0" smtClean="0"/>
              <a:t>INSTRUIRE </a:t>
            </a:r>
            <a:r>
              <a:rPr lang="en-US" dirty="0"/>
              <a:t>CLASA A V_A</a:t>
            </a:r>
          </a:p>
        </p:txBody>
      </p:sp>
      <p:sp>
        <p:nvSpPr>
          <p:cNvPr id="3" name="Content Placeholder 2"/>
          <p:cNvSpPr>
            <a:spLocks noGrp="1"/>
          </p:cNvSpPr>
          <p:nvPr>
            <p:ph idx="1"/>
          </p:nvPr>
        </p:nvSpPr>
        <p:spPr/>
        <p:txBody>
          <a:bodyPr/>
          <a:lstStyle/>
          <a:p>
            <a:pPr algn="just">
              <a:buFont typeface="Wingdings" panose="05000000000000000000" pitchFamily="2" charset="2"/>
              <a:buChar char="v"/>
            </a:pPr>
            <a:r>
              <a:rPr lang="ro-RO" dirty="0" smtClean="0"/>
              <a:t>Atât la clasa a V-a cât și la celelalte programe e</a:t>
            </a:r>
            <a:r>
              <a:rPr lang="en-US" dirty="0" err="1" smtClean="0"/>
              <a:t>xemplele</a:t>
            </a:r>
            <a:r>
              <a:rPr lang="en-US" dirty="0" smtClean="0"/>
              <a:t> </a:t>
            </a:r>
            <a:r>
              <a:rPr lang="en-US" dirty="0"/>
              <a:t>de </a:t>
            </a:r>
            <a:r>
              <a:rPr lang="en-US" dirty="0" err="1"/>
              <a:t>activităţi</a:t>
            </a:r>
            <a:r>
              <a:rPr lang="en-US" dirty="0"/>
              <a:t> de </a:t>
            </a:r>
            <a:r>
              <a:rPr lang="en-US" dirty="0" err="1"/>
              <a:t>învăţare</a:t>
            </a:r>
            <a:r>
              <a:rPr lang="en-US" dirty="0"/>
              <a:t> </a:t>
            </a:r>
            <a:r>
              <a:rPr lang="en-US" dirty="0" err="1"/>
              <a:t>asociate</a:t>
            </a:r>
            <a:r>
              <a:rPr lang="en-US" dirty="0"/>
              <a:t> </a:t>
            </a:r>
            <a:r>
              <a:rPr lang="en-US" dirty="0" err="1"/>
              <a:t>competenţelor</a:t>
            </a:r>
            <a:r>
              <a:rPr lang="en-US" dirty="0"/>
              <a:t> </a:t>
            </a:r>
            <a:r>
              <a:rPr lang="en-US" dirty="0" err="1"/>
              <a:t>specifice</a:t>
            </a:r>
            <a:r>
              <a:rPr lang="en-US" dirty="0"/>
              <a:t> </a:t>
            </a:r>
            <a:r>
              <a:rPr lang="en-US" dirty="0" err="1"/>
              <a:t>reprezintă</a:t>
            </a:r>
            <a:r>
              <a:rPr lang="en-US" dirty="0"/>
              <a:t> </a:t>
            </a:r>
            <a:r>
              <a:rPr lang="en-US" dirty="0" err="1"/>
              <a:t>sugestii</a:t>
            </a:r>
            <a:r>
              <a:rPr lang="en-US" dirty="0"/>
              <a:t> care pot fi </a:t>
            </a:r>
            <a:r>
              <a:rPr lang="en-US" dirty="0" err="1"/>
              <a:t>preluate</a:t>
            </a:r>
            <a:r>
              <a:rPr lang="en-US" dirty="0"/>
              <a:t> de </a:t>
            </a:r>
            <a:r>
              <a:rPr lang="en-US" dirty="0" err="1"/>
              <a:t>către</a:t>
            </a:r>
            <a:r>
              <a:rPr lang="en-US" dirty="0"/>
              <a:t> </a:t>
            </a:r>
            <a:r>
              <a:rPr lang="en-US" dirty="0" err="1"/>
              <a:t>profesor</a:t>
            </a:r>
            <a:r>
              <a:rPr lang="en-US" dirty="0"/>
              <a:t>, </a:t>
            </a:r>
            <a:r>
              <a:rPr lang="en-US" dirty="0" err="1"/>
              <a:t>dezvoltate</a:t>
            </a:r>
            <a:r>
              <a:rPr lang="en-US" dirty="0"/>
              <a:t>, </a:t>
            </a:r>
            <a:r>
              <a:rPr lang="en-US" dirty="0" err="1"/>
              <a:t>adaptate</a:t>
            </a:r>
            <a:r>
              <a:rPr lang="en-US" dirty="0"/>
              <a:t> </a:t>
            </a:r>
            <a:r>
              <a:rPr lang="en-US" dirty="0" err="1"/>
              <a:t>sau</a:t>
            </a:r>
            <a:r>
              <a:rPr lang="en-US" dirty="0"/>
              <a:t> </a:t>
            </a:r>
            <a:r>
              <a:rPr lang="en-US" dirty="0" err="1"/>
              <a:t>înlocuite</a:t>
            </a:r>
            <a:r>
              <a:rPr lang="en-US" dirty="0"/>
              <a:t> cu </a:t>
            </a:r>
            <a:r>
              <a:rPr lang="en-US" dirty="0" err="1"/>
              <a:t>cele</a:t>
            </a:r>
            <a:r>
              <a:rPr lang="en-US" dirty="0"/>
              <a:t> </a:t>
            </a:r>
            <a:r>
              <a:rPr lang="en-US" dirty="0" err="1"/>
              <a:t>mai</a:t>
            </a:r>
            <a:r>
              <a:rPr lang="en-US" dirty="0"/>
              <a:t> </a:t>
            </a:r>
            <a:r>
              <a:rPr lang="en-US" dirty="0" err="1"/>
              <a:t>potrivite</a:t>
            </a:r>
            <a:r>
              <a:rPr lang="en-US" dirty="0"/>
              <a:t> </a:t>
            </a:r>
            <a:r>
              <a:rPr lang="en-US" dirty="0" err="1"/>
              <a:t>situaţii</a:t>
            </a:r>
            <a:r>
              <a:rPr lang="en-US" dirty="0"/>
              <a:t> </a:t>
            </a:r>
            <a:r>
              <a:rPr lang="en-US" dirty="0" err="1"/>
              <a:t>şi</a:t>
            </a:r>
            <a:r>
              <a:rPr lang="en-US" dirty="0"/>
              <a:t> </a:t>
            </a:r>
            <a:r>
              <a:rPr lang="en-US" dirty="0" err="1"/>
              <a:t>experienţe</a:t>
            </a:r>
            <a:r>
              <a:rPr lang="en-US" dirty="0"/>
              <a:t> de </a:t>
            </a:r>
            <a:r>
              <a:rPr lang="en-US" dirty="0" err="1"/>
              <a:t>învăţare</a:t>
            </a:r>
            <a:r>
              <a:rPr lang="en-US" dirty="0"/>
              <a:t> care </a:t>
            </a:r>
            <a:r>
              <a:rPr lang="en-US" dirty="0" err="1"/>
              <a:t>să</a:t>
            </a:r>
            <a:r>
              <a:rPr lang="en-US" dirty="0"/>
              <a:t> </a:t>
            </a:r>
            <a:r>
              <a:rPr lang="en-US" dirty="0" err="1"/>
              <a:t>conducă</a:t>
            </a:r>
            <a:r>
              <a:rPr lang="en-US" dirty="0"/>
              <a:t> la </a:t>
            </a:r>
            <a:r>
              <a:rPr lang="en-US" dirty="0" err="1"/>
              <a:t>atingerea</a:t>
            </a:r>
            <a:r>
              <a:rPr lang="en-US" dirty="0"/>
              <a:t> </a:t>
            </a:r>
            <a:r>
              <a:rPr lang="en-US" dirty="0" err="1"/>
              <a:t>ţintelor</a:t>
            </a:r>
            <a:r>
              <a:rPr lang="en-US" dirty="0"/>
              <a:t> </a:t>
            </a:r>
            <a:r>
              <a:rPr lang="en-US" dirty="0" err="1"/>
              <a:t>educaţionale</a:t>
            </a:r>
            <a:r>
              <a:rPr lang="en-US" dirty="0"/>
              <a:t> </a:t>
            </a:r>
            <a:r>
              <a:rPr lang="en-US" dirty="0" err="1"/>
              <a:t>propuse</a:t>
            </a:r>
            <a:r>
              <a:rPr lang="en-US" dirty="0"/>
              <a:t>. </a:t>
            </a:r>
            <a:r>
              <a:rPr lang="en-US" dirty="0" err="1"/>
              <a:t>Opţiunile</a:t>
            </a:r>
            <a:r>
              <a:rPr lang="en-US" dirty="0"/>
              <a:t>, </a:t>
            </a:r>
            <a:r>
              <a:rPr lang="en-US" dirty="0" err="1"/>
              <a:t>alegerile</a:t>
            </a:r>
            <a:r>
              <a:rPr lang="en-US" dirty="0"/>
              <a:t>, </a:t>
            </a:r>
            <a:r>
              <a:rPr lang="en-US" dirty="0" err="1"/>
              <a:t>deciziile</a:t>
            </a:r>
            <a:r>
              <a:rPr lang="en-US" dirty="0"/>
              <a:t> </a:t>
            </a:r>
            <a:r>
              <a:rPr lang="en-US" dirty="0" err="1"/>
              <a:t>sunt</a:t>
            </a:r>
            <a:r>
              <a:rPr lang="en-US" dirty="0"/>
              <a:t> ale </a:t>
            </a:r>
            <a:r>
              <a:rPr lang="en-US" dirty="0" err="1"/>
              <a:t>profesorului</a:t>
            </a:r>
            <a:r>
              <a:rPr lang="en-US" dirty="0"/>
              <a:t> </a:t>
            </a:r>
            <a:r>
              <a:rPr lang="ro-RO" dirty="0" smtClean="0"/>
              <a:t>.</a:t>
            </a:r>
          </a:p>
          <a:p>
            <a:pPr algn="just">
              <a:buFont typeface="Wingdings" panose="05000000000000000000" pitchFamily="2" charset="2"/>
              <a:buChar char="v"/>
            </a:pPr>
            <a:r>
              <a:rPr lang="ro-RO" dirty="0" smtClean="0"/>
              <a:t>În consecință, obligatorii prin programă sunt competențele generale și cele specifice și conținuturile. Strategiile de învățare și activitățile de învățate pot fi alese de fiecare profesor în parte în fucnție de factorii mai sus menționați.</a:t>
            </a:r>
            <a:endParaRPr lang="en-US" dirty="0"/>
          </a:p>
        </p:txBody>
      </p:sp>
    </p:spTree>
    <p:extLst>
      <p:ext uri="{BB962C8B-B14F-4D97-AF65-F5344CB8AC3E}">
        <p14:creationId xmlns:p14="http://schemas.microsoft.com/office/powerpoint/2010/main" val="47939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a:t>
            </a:r>
            <a:r>
              <a:rPr lang="en-US" dirty="0" smtClean="0"/>
              <a:t>INSTRUIRE </a:t>
            </a:r>
            <a:r>
              <a:rPr lang="en-US" dirty="0"/>
              <a:t>CLASA A V_A</a:t>
            </a:r>
          </a:p>
        </p:txBody>
      </p:sp>
      <p:sp>
        <p:nvSpPr>
          <p:cNvPr id="3" name="Content Placeholder 2"/>
          <p:cNvSpPr>
            <a:spLocks noGrp="1"/>
          </p:cNvSpPr>
          <p:nvPr>
            <p:ph idx="1"/>
          </p:nvPr>
        </p:nvSpPr>
        <p:spPr>
          <a:xfrm>
            <a:off x="680321" y="2336873"/>
            <a:ext cx="11136541" cy="4120198"/>
          </a:xfrm>
        </p:spPr>
        <p:txBody>
          <a:bodyPr>
            <a:normAutofit fontScale="70000" lnSpcReduction="20000"/>
          </a:bodyPr>
          <a:lstStyle/>
          <a:p>
            <a:pPr>
              <a:buFont typeface="Wingdings" panose="05000000000000000000" pitchFamily="2" charset="2"/>
              <a:buChar char="v"/>
            </a:pPr>
            <a:r>
              <a:rPr lang="ro-RO" sz="2900" dirty="0" smtClean="0"/>
              <a:t>În cea ce privește conținuturile:</a:t>
            </a:r>
            <a:endParaRPr lang="en-US" sz="2900" dirty="0"/>
          </a:p>
          <a:p>
            <a:pPr algn="just"/>
            <a:r>
              <a:rPr lang="en-US" sz="2900" dirty="0" err="1" smtClean="0"/>
              <a:t>Selecţia</a:t>
            </a:r>
            <a:r>
              <a:rPr lang="ro-RO" sz="2900" dirty="0" smtClean="0"/>
              <a:t> lor</a:t>
            </a:r>
            <a:r>
              <a:rPr lang="en-US" sz="2900" dirty="0" smtClean="0"/>
              <a:t> </a:t>
            </a:r>
            <a:r>
              <a:rPr lang="en-US" sz="2900" dirty="0"/>
              <a:t>are </a:t>
            </a:r>
            <a:r>
              <a:rPr lang="en-US" sz="2900" dirty="0" err="1"/>
              <a:t>în</a:t>
            </a:r>
            <a:r>
              <a:rPr lang="en-US" sz="2900" dirty="0"/>
              <a:t> </a:t>
            </a:r>
            <a:r>
              <a:rPr lang="en-US" sz="2900" dirty="0" err="1"/>
              <a:t>vedere</a:t>
            </a:r>
            <a:r>
              <a:rPr lang="en-US" sz="2900" dirty="0"/>
              <a:t> </a:t>
            </a:r>
            <a:r>
              <a:rPr lang="en-US" sz="2900" dirty="0" err="1"/>
              <a:t>experienţele</a:t>
            </a:r>
            <a:r>
              <a:rPr lang="en-US" sz="2900" dirty="0"/>
              <a:t> </a:t>
            </a:r>
            <a:r>
              <a:rPr lang="en-US" sz="2900" dirty="0" err="1"/>
              <a:t>cotidiene</a:t>
            </a:r>
            <a:r>
              <a:rPr lang="en-US" sz="2900" dirty="0"/>
              <a:t> de </a:t>
            </a:r>
            <a:r>
              <a:rPr lang="en-US" sz="2900" dirty="0" err="1"/>
              <a:t>cunoaştere</a:t>
            </a:r>
            <a:r>
              <a:rPr lang="en-US" sz="2900" dirty="0"/>
              <a:t> ale </a:t>
            </a:r>
            <a:r>
              <a:rPr lang="en-US" sz="2900" dirty="0" err="1"/>
              <a:t>copiilor</a:t>
            </a:r>
            <a:r>
              <a:rPr lang="en-US" sz="2900" dirty="0"/>
              <a:t> </a:t>
            </a:r>
            <a:r>
              <a:rPr lang="en-US" sz="2900" dirty="0" err="1"/>
              <a:t>raportate</a:t>
            </a:r>
            <a:r>
              <a:rPr lang="en-US" sz="2900" dirty="0"/>
              <a:t> la </a:t>
            </a:r>
            <a:r>
              <a:rPr lang="en-US" sz="2900" dirty="0" err="1"/>
              <a:t>vârsta</a:t>
            </a:r>
            <a:r>
              <a:rPr lang="en-US" sz="2900" dirty="0"/>
              <a:t> </a:t>
            </a:r>
            <a:r>
              <a:rPr lang="en-US" sz="2900" dirty="0" err="1"/>
              <a:t>acestora</a:t>
            </a:r>
            <a:r>
              <a:rPr lang="en-US" sz="2900" dirty="0"/>
              <a:t> </a:t>
            </a:r>
            <a:r>
              <a:rPr lang="en-US" sz="2900" dirty="0" err="1"/>
              <a:t>în</a:t>
            </a:r>
            <a:r>
              <a:rPr lang="en-US" sz="2900" dirty="0"/>
              <a:t> </a:t>
            </a:r>
            <a:r>
              <a:rPr lang="en-US" sz="2900" dirty="0" err="1"/>
              <a:t>ciclul</a:t>
            </a:r>
            <a:r>
              <a:rPr lang="en-US" sz="2900" dirty="0"/>
              <a:t> </a:t>
            </a:r>
            <a:r>
              <a:rPr lang="en-US" sz="2900" dirty="0" err="1"/>
              <a:t>gimnazial</a:t>
            </a:r>
            <a:r>
              <a:rPr lang="en-US" sz="2900" dirty="0"/>
              <a:t> (10/11 - 14/15 </a:t>
            </a:r>
            <a:r>
              <a:rPr lang="en-US" sz="2900" dirty="0" err="1"/>
              <a:t>ani</a:t>
            </a:r>
            <a:r>
              <a:rPr lang="en-US" sz="2900" dirty="0"/>
              <a:t>); </a:t>
            </a:r>
          </a:p>
          <a:p>
            <a:pPr algn="just"/>
            <a:r>
              <a:rPr lang="it-IT" sz="2900" dirty="0"/>
              <a:t>- conţinuturile propuse spre studiu solicită abordări transdisciplinare; </a:t>
            </a:r>
          </a:p>
          <a:p>
            <a:pPr algn="just"/>
            <a:r>
              <a:rPr lang="it-IT" sz="2900" dirty="0"/>
              <a:t>- ordonarea conţinuturilor are în vedere principiul cronologic; </a:t>
            </a:r>
          </a:p>
          <a:p>
            <a:pPr algn="just"/>
            <a:r>
              <a:rPr lang="en-US" sz="2900" dirty="0"/>
              <a:t>- </a:t>
            </a:r>
            <a:r>
              <a:rPr lang="en-US" sz="2900" dirty="0" err="1"/>
              <a:t>conţinuturile</a:t>
            </a:r>
            <a:r>
              <a:rPr lang="en-US" sz="2900" dirty="0"/>
              <a:t> </a:t>
            </a:r>
            <a:r>
              <a:rPr lang="en-US" sz="2900" dirty="0" err="1"/>
              <a:t>sunt</a:t>
            </a:r>
            <a:r>
              <a:rPr lang="en-US" sz="2900" dirty="0"/>
              <a:t> </a:t>
            </a:r>
            <a:r>
              <a:rPr lang="en-US" sz="2900" dirty="0" err="1"/>
              <a:t>grupate</a:t>
            </a:r>
            <a:r>
              <a:rPr lang="en-US" sz="2900" dirty="0"/>
              <a:t> </a:t>
            </a:r>
            <a:r>
              <a:rPr lang="en-US" sz="2900" dirty="0" err="1"/>
              <a:t>pe</a:t>
            </a:r>
            <a:r>
              <a:rPr lang="en-US" sz="2900" dirty="0"/>
              <a:t> </a:t>
            </a:r>
            <a:r>
              <a:rPr lang="en-US" sz="2900" i="1" dirty="0" err="1"/>
              <a:t>domenii</a:t>
            </a:r>
            <a:r>
              <a:rPr lang="en-US" sz="2900" i="1" dirty="0"/>
              <a:t> de </a:t>
            </a:r>
            <a:r>
              <a:rPr lang="en-US" sz="2900" i="1" dirty="0" err="1"/>
              <a:t>conţinut</a:t>
            </a:r>
            <a:r>
              <a:rPr lang="en-US" sz="2900" i="1" dirty="0"/>
              <a:t>. </a:t>
            </a:r>
            <a:r>
              <a:rPr lang="en-US" sz="2900" dirty="0" err="1"/>
              <a:t>fiecare</a:t>
            </a:r>
            <a:r>
              <a:rPr lang="en-US" sz="2900" dirty="0"/>
              <a:t> </a:t>
            </a:r>
            <a:r>
              <a:rPr lang="en-US" sz="2900" dirty="0" err="1"/>
              <a:t>domeniu</a:t>
            </a:r>
            <a:r>
              <a:rPr lang="en-US" sz="2900" dirty="0"/>
              <a:t> de </a:t>
            </a:r>
            <a:r>
              <a:rPr lang="en-US" sz="2900" dirty="0" err="1"/>
              <a:t>conţinut</a:t>
            </a:r>
            <a:r>
              <a:rPr lang="en-US" sz="2900" dirty="0"/>
              <a:t> </a:t>
            </a:r>
            <a:r>
              <a:rPr lang="en-US" sz="2900" dirty="0" err="1"/>
              <a:t>poate</a:t>
            </a:r>
            <a:r>
              <a:rPr lang="en-US" sz="2900" dirty="0"/>
              <a:t> </a:t>
            </a:r>
            <a:r>
              <a:rPr lang="en-US" sz="2900" dirty="0" err="1"/>
              <a:t>să</a:t>
            </a:r>
            <a:r>
              <a:rPr lang="en-US" sz="2900" dirty="0"/>
              <a:t> </a:t>
            </a:r>
            <a:r>
              <a:rPr lang="en-US" sz="2900" dirty="0" err="1"/>
              <a:t>corespundă</a:t>
            </a:r>
            <a:r>
              <a:rPr lang="en-US" sz="2900" dirty="0"/>
              <a:t> cu o </a:t>
            </a:r>
            <a:r>
              <a:rPr lang="en-US" sz="2900" dirty="0" err="1"/>
              <a:t>unitate</a:t>
            </a:r>
            <a:r>
              <a:rPr lang="en-US" sz="2900" dirty="0"/>
              <a:t> de </a:t>
            </a:r>
            <a:r>
              <a:rPr lang="en-US" sz="2900" dirty="0" err="1"/>
              <a:t>învăţare</a:t>
            </a:r>
            <a:r>
              <a:rPr lang="en-US" sz="2900" dirty="0"/>
              <a:t>; </a:t>
            </a:r>
          </a:p>
          <a:p>
            <a:pPr algn="just"/>
            <a:r>
              <a:rPr lang="en-US" sz="2900" dirty="0" err="1"/>
              <a:t>toate</a:t>
            </a:r>
            <a:r>
              <a:rPr lang="en-US" sz="2900" dirty="0"/>
              <a:t> </a:t>
            </a:r>
            <a:r>
              <a:rPr lang="en-US" sz="2900" dirty="0" err="1"/>
              <a:t>conţinuturile</a:t>
            </a:r>
            <a:r>
              <a:rPr lang="en-US" sz="2900" dirty="0"/>
              <a:t> </a:t>
            </a:r>
            <a:r>
              <a:rPr lang="en-US" sz="2900" dirty="0" err="1"/>
              <a:t>şi</a:t>
            </a:r>
            <a:r>
              <a:rPr lang="en-US" sz="2900" dirty="0"/>
              <a:t> </a:t>
            </a:r>
            <a:r>
              <a:rPr lang="en-US" sz="2900" dirty="0" err="1"/>
              <a:t>studiile</a:t>
            </a:r>
            <a:r>
              <a:rPr lang="en-US" sz="2900" dirty="0"/>
              <a:t> de </a:t>
            </a:r>
            <a:r>
              <a:rPr lang="en-US" sz="2900" dirty="0" err="1"/>
              <a:t>caz</a:t>
            </a:r>
            <a:r>
              <a:rPr lang="en-US" sz="2900" dirty="0"/>
              <a:t> </a:t>
            </a:r>
            <a:r>
              <a:rPr lang="en-US" sz="2900" dirty="0" err="1"/>
              <a:t>sunt</a:t>
            </a:r>
            <a:r>
              <a:rPr lang="en-US" sz="2900" dirty="0"/>
              <a:t> </a:t>
            </a:r>
            <a:r>
              <a:rPr lang="en-US" sz="2900" dirty="0" err="1"/>
              <a:t>obligatorii</a:t>
            </a:r>
            <a:r>
              <a:rPr lang="en-US" sz="2900" dirty="0"/>
              <a:t>. </a:t>
            </a:r>
            <a:r>
              <a:rPr lang="en-US" sz="2900" dirty="0" err="1"/>
              <a:t>studiile</a:t>
            </a:r>
            <a:r>
              <a:rPr lang="en-US" sz="2900" dirty="0"/>
              <a:t> de </a:t>
            </a:r>
            <a:r>
              <a:rPr lang="en-US" sz="2900" dirty="0" err="1"/>
              <a:t>caz</a:t>
            </a:r>
            <a:r>
              <a:rPr lang="en-US" sz="2900" dirty="0"/>
              <a:t> </a:t>
            </a:r>
            <a:r>
              <a:rPr lang="en-US" sz="2900" dirty="0" err="1"/>
              <a:t>reprezintă</a:t>
            </a:r>
            <a:r>
              <a:rPr lang="en-US" sz="2900" dirty="0"/>
              <a:t>, </a:t>
            </a:r>
            <a:r>
              <a:rPr lang="en-US" sz="2900" dirty="0" err="1"/>
              <a:t>în</a:t>
            </a:r>
            <a:r>
              <a:rPr lang="en-US" sz="2900" dirty="0"/>
              <a:t> </a:t>
            </a:r>
            <a:r>
              <a:rPr lang="en-US" sz="2900" dirty="0" err="1"/>
              <a:t>unele</a:t>
            </a:r>
            <a:r>
              <a:rPr lang="en-US" sz="2900" dirty="0"/>
              <a:t> </a:t>
            </a:r>
            <a:r>
              <a:rPr lang="en-US" sz="2900" dirty="0" err="1"/>
              <a:t>cazuri</a:t>
            </a:r>
            <a:r>
              <a:rPr lang="en-US" sz="2900" dirty="0"/>
              <a:t>, </a:t>
            </a:r>
            <a:r>
              <a:rPr lang="en-US" sz="2900" dirty="0" err="1"/>
              <a:t>aprofundări</a:t>
            </a:r>
            <a:r>
              <a:rPr lang="en-US" sz="2900" dirty="0"/>
              <a:t> ale </a:t>
            </a:r>
            <a:r>
              <a:rPr lang="en-US" sz="2900" dirty="0" err="1"/>
              <a:t>temelor</a:t>
            </a:r>
            <a:r>
              <a:rPr lang="en-US" sz="2900" dirty="0"/>
              <a:t>/</a:t>
            </a:r>
            <a:r>
              <a:rPr lang="en-US" sz="2900" dirty="0" err="1"/>
              <a:t>subiectelor</a:t>
            </a:r>
            <a:r>
              <a:rPr lang="en-US" sz="2900" dirty="0"/>
              <a:t> de </a:t>
            </a:r>
            <a:r>
              <a:rPr lang="en-US" sz="2900" dirty="0" err="1"/>
              <a:t>studiu</a:t>
            </a:r>
            <a:r>
              <a:rPr lang="en-US" sz="2900" dirty="0"/>
              <a:t> </a:t>
            </a:r>
            <a:r>
              <a:rPr lang="en-US" sz="2900" dirty="0" err="1"/>
              <a:t>sau</a:t>
            </a:r>
            <a:r>
              <a:rPr lang="en-US" sz="2900" dirty="0"/>
              <a:t>, </a:t>
            </a:r>
            <a:r>
              <a:rPr lang="en-US" sz="2900" dirty="0" err="1"/>
              <a:t>în</a:t>
            </a:r>
            <a:r>
              <a:rPr lang="en-US" sz="2900" dirty="0"/>
              <a:t> </a:t>
            </a:r>
            <a:r>
              <a:rPr lang="en-US" sz="2900" dirty="0" err="1"/>
              <a:t>alte</a:t>
            </a:r>
            <a:r>
              <a:rPr lang="en-US" sz="2900" dirty="0"/>
              <a:t> </a:t>
            </a:r>
            <a:r>
              <a:rPr lang="en-US" sz="2900" dirty="0" err="1"/>
              <a:t>situaţii</a:t>
            </a:r>
            <a:r>
              <a:rPr lang="en-US" sz="2900" dirty="0"/>
              <a:t>, </a:t>
            </a:r>
            <a:r>
              <a:rPr lang="en-US" sz="2900" dirty="0" err="1"/>
              <a:t>elemente</a:t>
            </a:r>
            <a:r>
              <a:rPr lang="en-US" sz="2900" dirty="0"/>
              <a:t> de </a:t>
            </a:r>
            <a:r>
              <a:rPr lang="en-US" sz="2900" dirty="0" err="1"/>
              <a:t>conţinut</a:t>
            </a:r>
            <a:r>
              <a:rPr lang="en-US" sz="2900" dirty="0"/>
              <a:t> </a:t>
            </a:r>
            <a:r>
              <a:rPr lang="en-US" sz="2900" dirty="0" err="1"/>
              <a:t>distincte</a:t>
            </a:r>
            <a:r>
              <a:rPr lang="en-US" sz="2900" dirty="0"/>
              <a:t>; </a:t>
            </a:r>
          </a:p>
          <a:p>
            <a:pPr algn="just"/>
            <a:r>
              <a:rPr lang="en-US" sz="2900" dirty="0"/>
              <a:t>- </a:t>
            </a:r>
            <a:r>
              <a:rPr lang="en-US" sz="2900" dirty="0" err="1"/>
              <a:t>enunţarea</a:t>
            </a:r>
            <a:r>
              <a:rPr lang="en-US" sz="2900" dirty="0"/>
              <a:t> </a:t>
            </a:r>
            <a:r>
              <a:rPr lang="en-US" sz="2900" dirty="0" err="1"/>
              <a:t>conţinuturilor</a:t>
            </a:r>
            <a:r>
              <a:rPr lang="en-US" sz="2900" dirty="0"/>
              <a:t> </a:t>
            </a:r>
            <a:r>
              <a:rPr lang="en-US" sz="2900" dirty="0" err="1"/>
              <a:t>în</a:t>
            </a:r>
            <a:r>
              <a:rPr lang="en-US" sz="2900" dirty="0"/>
              <a:t> </a:t>
            </a:r>
            <a:r>
              <a:rPr lang="en-US" sz="2900" dirty="0" err="1"/>
              <a:t>programă</a:t>
            </a:r>
            <a:r>
              <a:rPr lang="en-US" sz="2900" dirty="0"/>
              <a:t> nu </a:t>
            </a:r>
            <a:r>
              <a:rPr lang="en-US" sz="2900" dirty="0" err="1"/>
              <a:t>reprezintă</a:t>
            </a:r>
            <a:r>
              <a:rPr lang="en-US" sz="2900" dirty="0"/>
              <a:t> o </a:t>
            </a:r>
            <a:r>
              <a:rPr lang="en-US" sz="2900" dirty="0" err="1"/>
              <a:t>succesiune</a:t>
            </a:r>
            <a:r>
              <a:rPr lang="en-US" sz="2900" dirty="0"/>
              <a:t> </a:t>
            </a:r>
            <a:r>
              <a:rPr lang="en-US" sz="2900" dirty="0" err="1"/>
              <a:t>obligatorie</a:t>
            </a:r>
            <a:r>
              <a:rPr lang="en-US" sz="2900" dirty="0"/>
              <a:t> </a:t>
            </a:r>
            <a:r>
              <a:rPr lang="en-US" sz="2900" dirty="0" err="1"/>
              <a:t>pentru</a:t>
            </a:r>
            <a:r>
              <a:rPr lang="en-US" sz="2900" dirty="0"/>
              <a:t> </a:t>
            </a:r>
            <a:r>
              <a:rPr lang="en-US" sz="2900" dirty="0" err="1"/>
              <a:t>proiectarea</a:t>
            </a:r>
            <a:r>
              <a:rPr lang="en-US" sz="2900" dirty="0"/>
              <a:t> </a:t>
            </a:r>
            <a:r>
              <a:rPr lang="en-US" sz="2900" dirty="0" err="1"/>
              <a:t>didactică</a:t>
            </a:r>
            <a:r>
              <a:rPr lang="en-US" sz="2900" dirty="0"/>
              <a:t>; </a:t>
            </a:r>
            <a:r>
              <a:rPr lang="en-US" sz="2900" dirty="0" err="1"/>
              <a:t>utilizarea</a:t>
            </a:r>
            <a:r>
              <a:rPr lang="en-US" sz="2900" dirty="0"/>
              <a:t> </a:t>
            </a:r>
            <a:r>
              <a:rPr lang="en-US" sz="2900" dirty="0" err="1"/>
              <a:t>conţinuturilor</a:t>
            </a:r>
            <a:r>
              <a:rPr lang="en-US" sz="2900" dirty="0"/>
              <a:t> </a:t>
            </a:r>
            <a:r>
              <a:rPr lang="en-US" sz="2900" dirty="0" err="1"/>
              <a:t>este</a:t>
            </a:r>
            <a:r>
              <a:rPr lang="en-US" sz="2900" dirty="0"/>
              <a:t> </a:t>
            </a:r>
            <a:r>
              <a:rPr lang="en-US" sz="2900" dirty="0" err="1"/>
              <a:t>determinată</a:t>
            </a:r>
            <a:r>
              <a:rPr lang="en-US" sz="2900" dirty="0"/>
              <a:t> de </a:t>
            </a:r>
            <a:r>
              <a:rPr lang="en-US" sz="2900" dirty="0" err="1"/>
              <a:t>logica</a:t>
            </a:r>
            <a:r>
              <a:rPr lang="en-US" sz="2900" dirty="0"/>
              <a:t> </a:t>
            </a:r>
            <a:r>
              <a:rPr lang="en-US" sz="2900" dirty="0" err="1"/>
              <a:t>demersului</a:t>
            </a:r>
            <a:r>
              <a:rPr lang="en-US" sz="2900" dirty="0"/>
              <a:t> didactic individual </a:t>
            </a:r>
            <a:r>
              <a:rPr lang="en-US" sz="2900" dirty="0" err="1"/>
              <a:t>şi</a:t>
            </a:r>
            <a:r>
              <a:rPr lang="en-US" sz="2900" dirty="0"/>
              <a:t> de </a:t>
            </a:r>
            <a:r>
              <a:rPr lang="en-US" sz="2900" dirty="0" err="1"/>
              <a:t>adecvarea</a:t>
            </a:r>
            <a:r>
              <a:rPr lang="en-US" sz="2900" dirty="0"/>
              <a:t> la </a:t>
            </a:r>
            <a:r>
              <a:rPr lang="en-US" sz="2900" dirty="0" err="1"/>
              <a:t>competenţele</a:t>
            </a:r>
            <a:r>
              <a:rPr lang="en-US" sz="2900" dirty="0"/>
              <a:t> </a:t>
            </a:r>
            <a:r>
              <a:rPr lang="en-US" sz="2900" dirty="0" err="1"/>
              <a:t>specifice</a:t>
            </a:r>
            <a:r>
              <a:rPr lang="en-US" sz="2900" dirty="0"/>
              <a:t> </a:t>
            </a:r>
            <a:r>
              <a:rPr lang="en-US" sz="2900" dirty="0" err="1"/>
              <a:t>vizate</a:t>
            </a:r>
            <a:r>
              <a:rPr lang="en-US" sz="2900" dirty="0"/>
              <a:t> </a:t>
            </a:r>
            <a:r>
              <a:rPr lang="en-US" sz="2900" dirty="0" err="1"/>
              <a:t>spre</a:t>
            </a:r>
            <a:r>
              <a:rPr lang="en-US" sz="2900" dirty="0"/>
              <a:t> </a:t>
            </a:r>
            <a:r>
              <a:rPr lang="en-US" sz="2900" dirty="0" err="1"/>
              <a:t>formare</a:t>
            </a:r>
            <a:r>
              <a:rPr lang="en-US" sz="2900" dirty="0"/>
              <a:t>/</a:t>
            </a:r>
            <a:r>
              <a:rPr lang="en-US" sz="2900" dirty="0" err="1"/>
              <a:t>dezvoltare</a:t>
            </a:r>
            <a:r>
              <a:rPr lang="en-US" sz="2900" dirty="0"/>
              <a:t>; </a:t>
            </a:r>
          </a:p>
          <a:p>
            <a:pPr algn="just"/>
            <a:endParaRPr lang="en-US" sz="2900" dirty="0"/>
          </a:p>
          <a:p>
            <a:pPr algn="just"/>
            <a:endParaRPr lang="en-US" dirty="0"/>
          </a:p>
        </p:txBody>
      </p:sp>
    </p:spTree>
    <p:extLst>
      <p:ext uri="{BB962C8B-B14F-4D97-AF65-F5344CB8AC3E}">
        <p14:creationId xmlns:p14="http://schemas.microsoft.com/office/powerpoint/2010/main" val="125970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a:t>
            </a:r>
            <a:r>
              <a:rPr lang="en-US" dirty="0" smtClean="0"/>
              <a:t>INSTRUIRE </a:t>
            </a:r>
            <a:r>
              <a:rPr lang="en-US" dirty="0"/>
              <a:t>CLASA A V_A</a:t>
            </a:r>
          </a:p>
        </p:txBody>
      </p:sp>
      <p:sp>
        <p:nvSpPr>
          <p:cNvPr id="3" name="Content Placeholder 2"/>
          <p:cNvSpPr>
            <a:spLocks noGrp="1"/>
          </p:cNvSpPr>
          <p:nvPr>
            <p:ph idx="1"/>
          </p:nvPr>
        </p:nvSpPr>
        <p:spPr>
          <a:xfrm>
            <a:off x="680321" y="2336873"/>
            <a:ext cx="10742645" cy="3599316"/>
          </a:xfrm>
        </p:spPr>
        <p:txBody>
          <a:bodyPr>
            <a:normAutofit fontScale="92500" lnSpcReduction="10000"/>
          </a:bodyPr>
          <a:lstStyle/>
          <a:p>
            <a:pPr>
              <a:buFont typeface="Wingdings" panose="05000000000000000000" pitchFamily="2" charset="2"/>
              <a:buChar char="v"/>
            </a:pPr>
            <a:r>
              <a:rPr lang="ro-RO" dirty="0" smtClean="0"/>
              <a:t>Evaluarea:</a:t>
            </a:r>
          </a:p>
          <a:p>
            <a:pPr algn="just"/>
            <a:r>
              <a:rPr lang="ro-RO" dirty="0" smtClean="0"/>
              <a:t> </a:t>
            </a:r>
            <a:r>
              <a:rPr lang="en-US" dirty="0" err="1"/>
              <a:t>Specificul</a:t>
            </a:r>
            <a:r>
              <a:rPr lang="en-US" dirty="0"/>
              <a:t> </a:t>
            </a:r>
            <a:r>
              <a:rPr lang="en-US" dirty="0" err="1"/>
              <a:t>evaluării</a:t>
            </a:r>
            <a:r>
              <a:rPr lang="en-US" dirty="0"/>
              <a:t> </a:t>
            </a:r>
            <a:r>
              <a:rPr lang="en-US" dirty="0" err="1"/>
              <a:t>derivă</a:t>
            </a:r>
            <a:r>
              <a:rPr lang="en-US" dirty="0"/>
              <a:t> din </a:t>
            </a:r>
            <a:r>
              <a:rPr lang="en-US" dirty="0" err="1"/>
              <a:t>competenţele</a:t>
            </a:r>
            <a:r>
              <a:rPr lang="en-US" dirty="0"/>
              <a:t> de </a:t>
            </a:r>
            <a:r>
              <a:rPr lang="en-US" dirty="0" err="1"/>
              <a:t>evaluat</a:t>
            </a:r>
            <a:r>
              <a:rPr lang="en-US" dirty="0"/>
              <a:t> </a:t>
            </a:r>
            <a:r>
              <a:rPr lang="en-US" dirty="0" err="1"/>
              <a:t>obţinute</a:t>
            </a:r>
            <a:r>
              <a:rPr lang="en-US" dirty="0"/>
              <a:t> </a:t>
            </a:r>
            <a:r>
              <a:rPr lang="en-US" dirty="0" err="1"/>
              <a:t>prin</a:t>
            </a:r>
            <a:r>
              <a:rPr lang="en-US" dirty="0"/>
              <a:t> </a:t>
            </a:r>
            <a:r>
              <a:rPr lang="en-US" dirty="0" err="1"/>
              <a:t>operaţionalizarea</a:t>
            </a:r>
            <a:r>
              <a:rPr lang="en-US" dirty="0"/>
              <a:t> </a:t>
            </a:r>
            <a:r>
              <a:rPr lang="en-US" dirty="0" err="1"/>
              <a:t>competenţelor</a:t>
            </a:r>
            <a:r>
              <a:rPr lang="en-US" dirty="0"/>
              <a:t> </a:t>
            </a:r>
            <a:r>
              <a:rPr lang="en-US" dirty="0" err="1"/>
              <a:t>specifice</a:t>
            </a:r>
            <a:r>
              <a:rPr lang="en-US" dirty="0"/>
              <a:t>, </a:t>
            </a:r>
            <a:r>
              <a:rPr lang="en-US" dirty="0" err="1"/>
              <a:t>astfel</a:t>
            </a:r>
            <a:r>
              <a:rPr lang="en-US" dirty="0"/>
              <a:t> </a:t>
            </a:r>
            <a:r>
              <a:rPr lang="en-US" dirty="0" err="1"/>
              <a:t>încât</a:t>
            </a:r>
            <a:r>
              <a:rPr lang="en-US" dirty="0"/>
              <a:t> </a:t>
            </a:r>
            <a:r>
              <a:rPr lang="en-US" dirty="0" err="1"/>
              <a:t>să</a:t>
            </a:r>
            <a:r>
              <a:rPr lang="en-US" dirty="0"/>
              <a:t> </a:t>
            </a:r>
            <a:r>
              <a:rPr lang="en-US" dirty="0" err="1" smtClean="0"/>
              <a:t>existe</a:t>
            </a:r>
            <a:r>
              <a:rPr lang="en-US" dirty="0" smtClean="0"/>
              <a:t> </a:t>
            </a:r>
            <a:r>
              <a:rPr lang="en-US" dirty="0" err="1"/>
              <a:t>criterii</a:t>
            </a:r>
            <a:r>
              <a:rPr lang="en-US" dirty="0"/>
              <a:t> </a:t>
            </a:r>
            <a:r>
              <a:rPr lang="en-US" dirty="0" err="1"/>
              <a:t>măsurabile</a:t>
            </a:r>
            <a:r>
              <a:rPr lang="en-US" dirty="0"/>
              <a:t> care </a:t>
            </a:r>
            <a:r>
              <a:rPr lang="en-US" dirty="0" err="1"/>
              <a:t>să</a:t>
            </a:r>
            <a:r>
              <a:rPr lang="en-US" dirty="0"/>
              <a:t> fie </a:t>
            </a:r>
            <a:r>
              <a:rPr lang="en-US" dirty="0" err="1"/>
              <a:t>cunoscute</a:t>
            </a:r>
            <a:r>
              <a:rPr lang="en-US" dirty="0"/>
              <a:t> </a:t>
            </a:r>
            <a:r>
              <a:rPr lang="en-US" dirty="0" err="1"/>
              <a:t>şi</a:t>
            </a:r>
            <a:r>
              <a:rPr lang="en-US" dirty="0"/>
              <a:t> de </a:t>
            </a:r>
            <a:r>
              <a:rPr lang="en-US" dirty="0" err="1"/>
              <a:t>către</a:t>
            </a:r>
            <a:r>
              <a:rPr lang="en-US" dirty="0"/>
              <a:t> </a:t>
            </a:r>
            <a:r>
              <a:rPr lang="en-US" dirty="0" err="1"/>
              <a:t>elevi</a:t>
            </a:r>
            <a:r>
              <a:rPr lang="en-US" dirty="0"/>
              <a:t> </a:t>
            </a:r>
            <a:r>
              <a:rPr lang="ro-RO" dirty="0" smtClean="0"/>
              <a:t>.</a:t>
            </a:r>
          </a:p>
          <a:p>
            <a:pPr algn="just"/>
            <a:r>
              <a:rPr lang="en-US" dirty="0" err="1"/>
              <a:t>Sarcinile</a:t>
            </a:r>
            <a:r>
              <a:rPr lang="en-US" dirty="0"/>
              <a:t> de </a:t>
            </a:r>
            <a:r>
              <a:rPr lang="en-US" dirty="0" err="1"/>
              <a:t>lucru</a:t>
            </a:r>
            <a:r>
              <a:rPr lang="en-US" dirty="0"/>
              <a:t> </a:t>
            </a:r>
            <a:r>
              <a:rPr lang="en-US" dirty="0" err="1"/>
              <a:t>trebuie</a:t>
            </a:r>
            <a:r>
              <a:rPr lang="en-US" dirty="0"/>
              <a:t> </a:t>
            </a:r>
            <a:r>
              <a:rPr lang="en-US" dirty="0" err="1"/>
              <a:t>să</a:t>
            </a:r>
            <a:r>
              <a:rPr lang="en-US" dirty="0"/>
              <a:t> </a:t>
            </a:r>
            <a:r>
              <a:rPr lang="en-US" dirty="0" err="1"/>
              <a:t>aibă</a:t>
            </a:r>
            <a:r>
              <a:rPr lang="en-US" dirty="0"/>
              <a:t> un </a:t>
            </a:r>
            <a:r>
              <a:rPr lang="en-US" dirty="0" err="1"/>
              <a:t>nivel</a:t>
            </a:r>
            <a:r>
              <a:rPr lang="en-US" dirty="0"/>
              <a:t> de </a:t>
            </a:r>
            <a:r>
              <a:rPr lang="en-US" dirty="0" err="1"/>
              <a:t>dificultate</a:t>
            </a:r>
            <a:r>
              <a:rPr lang="en-US" dirty="0"/>
              <a:t> gradual </a:t>
            </a:r>
            <a:r>
              <a:rPr lang="en-US" dirty="0" err="1"/>
              <a:t>pentru</a:t>
            </a:r>
            <a:r>
              <a:rPr lang="en-US" dirty="0"/>
              <a:t> a </a:t>
            </a:r>
            <a:r>
              <a:rPr lang="en-US" dirty="0" err="1"/>
              <a:t>putea</a:t>
            </a:r>
            <a:r>
              <a:rPr lang="en-US" dirty="0"/>
              <a:t> fi </a:t>
            </a:r>
            <a:r>
              <a:rPr lang="en-US" dirty="0" err="1"/>
              <a:t>depistate</a:t>
            </a:r>
            <a:r>
              <a:rPr lang="en-US" dirty="0"/>
              <a:t> </a:t>
            </a:r>
            <a:r>
              <a:rPr lang="en-US" dirty="0" err="1"/>
              <a:t>şi</a:t>
            </a:r>
            <a:r>
              <a:rPr lang="en-US" dirty="0"/>
              <a:t> remediate </a:t>
            </a:r>
            <a:r>
              <a:rPr lang="en-US" dirty="0" err="1"/>
              <a:t>lacunele</a:t>
            </a:r>
            <a:r>
              <a:rPr lang="en-US" dirty="0"/>
              <a:t> </a:t>
            </a:r>
            <a:r>
              <a:rPr lang="en-US" dirty="0" err="1"/>
              <a:t>în</a:t>
            </a:r>
            <a:r>
              <a:rPr lang="en-US" dirty="0"/>
              <a:t> </a:t>
            </a:r>
            <a:r>
              <a:rPr lang="en-US" dirty="0" err="1"/>
              <a:t>formarea</a:t>
            </a:r>
            <a:r>
              <a:rPr lang="en-US" dirty="0"/>
              <a:t>/</a:t>
            </a:r>
            <a:r>
              <a:rPr lang="en-US" dirty="0" err="1"/>
              <a:t>dezvoltarea</a:t>
            </a:r>
            <a:r>
              <a:rPr lang="en-US" dirty="0"/>
              <a:t> </a:t>
            </a:r>
            <a:r>
              <a:rPr lang="en-US" dirty="0" err="1"/>
              <a:t>competenţei</a:t>
            </a:r>
            <a:r>
              <a:rPr lang="en-US" dirty="0"/>
              <a:t> respective, cu </a:t>
            </a:r>
            <a:r>
              <a:rPr lang="en-US" dirty="0" err="1"/>
              <a:t>precizarea</a:t>
            </a:r>
            <a:r>
              <a:rPr lang="en-US" dirty="0"/>
              <a:t> </a:t>
            </a:r>
            <a:r>
              <a:rPr lang="en-US" dirty="0" err="1"/>
              <a:t>că</a:t>
            </a:r>
            <a:r>
              <a:rPr lang="en-US" dirty="0"/>
              <a:t> </a:t>
            </a:r>
            <a:r>
              <a:rPr lang="en-US" dirty="0" err="1"/>
              <a:t>pentru</a:t>
            </a:r>
            <a:r>
              <a:rPr lang="en-US" dirty="0"/>
              <a:t> </a:t>
            </a:r>
            <a:r>
              <a:rPr lang="en-US" dirty="0" err="1"/>
              <a:t>evaluarea</a:t>
            </a:r>
            <a:r>
              <a:rPr lang="en-US" dirty="0"/>
              <a:t> </a:t>
            </a:r>
            <a:r>
              <a:rPr lang="en-US" dirty="0" err="1"/>
              <a:t>unei</a:t>
            </a:r>
            <a:r>
              <a:rPr lang="en-US" dirty="0"/>
              <a:t> </a:t>
            </a:r>
            <a:r>
              <a:rPr lang="en-US" dirty="0" err="1"/>
              <a:t>competenţe</a:t>
            </a:r>
            <a:r>
              <a:rPr lang="en-US" dirty="0"/>
              <a:t> cu un </a:t>
            </a:r>
            <a:r>
              <a:rPr lang="en-US" i="1" dirty="0" err="1"/>
              <a:t>Istorie</a:t>
            </a:r>
            <a:r>
              <a:rPr lang="en-US" i="1" dirty="0"/>
              <a:t> – </a:t>
            </a:r>
            <a:r>
              <a:rPr lang="en-US" i="1" dirty="0" err="1"/>
              <a:t>clasele</a:t>
            </a:r>
            <a:r>
              <a:rPr lang="en-US" i="1" dirty="0"/>
              <a:t> a V-a – a VIII-a 20 </a:t>
            </a:r>
            <a:r>
              <a:rPr lang="en-US" dirty="0" err="1" smtClean="0"/>
              <a:t>nivel</a:t>
            </a:r>
            <a:r>
              <a:rPr lang="en-US" dirty="0" smtClean="0"/>
              <a:t> </a:t>
            </a:r>
            <a:r>
              <a:rPr lang="en-US" dirty="0" err="1"/>
              <a:t>cognitiv</a:t>
            </a:r>
            <a:r>
              <a:rPr lang="en-US" dirty="0"/>
              <a:t> </a:t>
            </a:r>
            <a:r>
              <a:rPr lang="en-US" dirty="0" err="1"/>
              <a:t>ridicat</a:t>
            </a:r>
            <a:r>
              <a:rPr lang="en-US" dirty="0"/>
              <a:t> (de </a:t>
            </a:r>
            <a:r>
              <a:rPr lang="en-US" dirty="0" err="1"/>
              <a:t>exemplu</a:t>
            </a:r>
            <a:r>
              <a:rPr lang="en-US" dirty="0"/>
              <a:t>: </a:t>
            </a:r>
            <a:r>
              <a:rPr lang="en-US" i="1" dirty="0" err="1"/>
              <a:t>analizaţi</a:t>
            </a:r>
            <a:r>
              <a:rPr lang="en-US" dirty="0"/>
              <a:t>) </a:t>
            </a:r>
            <a:r>
              <a:rPr lang="en-US" dirty="0" err="1"/>
              <a:t>este</a:t>
            </a:r>
            <a:r>
              <a:rPr lang="en-US" dirty="0"/>
              <a:t> </a:t>
            </a:r>
            <a:r>
              <a:rPr lang="en-US" dirty="0" err="1"/>
              <a:t>necesară</a:t>
            </a:r>
            <a:r>
              <a:rPr lang="en-US" dirty="0"/>
              <a:t> </a:t>
            </a:r>
            <a:r>
              <a:rPr lang="en-US" dirty="0" err="1"/>
              <a:t>şi</a:t>
            </a:r>
            <a:r>
              <a:rPr lang="en-US" dirty="0"/>
              <a:t> </a:t>
            </a:r>
            <a:r>
              <a:rPr lang="en-US" dirty="0" err="1"/>
              <a:t>formularea</a:t>
            </a:r>
            <a:r>
              <a:rPr lang="en-US" dirty="0"/>
              <a:t> </a:t>
            </a:r>
            <a:r>
              <a:rPr lang="en-US" dirty="0" err="1"/>
              <a:t>unor</a:t>
            </a:r>
            <a:r>
              <a:rPr lang="en-US" dirty="0"/>
              <a:t> </a:t>
            </a:r>
            <a:r>
              <a:rPr lang="en-US" dirty="0" err="1"/>
              <a:t>cerinţe</a:t>
            </a:r>
            <a:r>
              <a:rPr lang="en-US" dirty="0"/>
              <a:t> </a:t>
            </a:r>
            <a:r>
              <a:rPr lang="en-US" dirty="0" err="1"/>
              <a:t>specifice</a:t>
            </a:r>
            <a:r>
              <a:rPr lang="en-US" dirty="0"/>
              <a:t> </a:t>
            </a:r>
            <a:r>
              <a:rPr lang="en-US" dirty="0" err="1"/>
              <a:t>celorlalte</a:t>
            </a:r>
            <a:r>
              <a:rPr lang="en-US" dirty="0"/>
              <a:t> </a:t>
            </a:r>
            <a:r>
              <a:rPr lang="en-US" dirty="0" err="1"/>
              <a:t>niveluri</a:t>
            </a:r>
            <a:r>
              <a:rPr lang="en-US" dirty="0"/>
              <a:t> cognitive </a:t>
            </a:r>
            <a:r>
              <a:rPr lang="en-US" dirty="0" err="1"/>
              <a:t>inferioare</a:t>
            </a:r>
            <a:r>
              <a:rPr lang="en-US" dirty="0"/>
              <a:t> (de </a:t>
            </a:r>
            <a:r>
              <a:rPr lang="en-US" dirty="0" err="1"/>
              <a:t>exemplu</a:t>
            </a:r>
            <a:r>
              <a:rPr lang="en-US" dirty="0"/>
              <a:t>: </a:t>
            </a:r>
            <a:r>
              <a:rPr lang="en-US" i="1" dirty="0" err="1"/>
              <a:t>precizaţi</a:t>
            </a:r>
            <a:r>
              <a:rPr lang="en-US" i="1" dirty="0"/>
              <a:t>, </a:t>
            </a:r>
            <a:r>
              <a:rPr lang="en-US" i="1" dirty="0" err="1"/>
              <a:t>stabiliţi</a:t>
            </a:r>
            <a:r>
              <a:rPr lang="en-US" i="1" dirty="0"/>
              <a:t> o </a:t>
            </a:r>
            <a:r>
              <a:rPr lang="en-US" i="1" dirty="0" err="1"/>
              <a:t>asemănare</a:t>
            </a:r>
            <a:r>
              <a:rPr lang="en-US" i="1" dirty="0"/>
              <a:t>/</a:t>
            </a:r>
            <a:r>
              <a:rPr lang="en-US" i="1" dirty="0" err="1"/>
              <a:t>deosebire</a:t>
            </a:r>
            <a:r>
              <a:rPr lang="en-US" i="1" dirty="0"/>
              <a:t>, </a:t>
            </a:r>
            <a:r>
              <a:rPr lang="en-US" i="1" dirty="0" err="1"/>
              <a:t>prezentaţi</a:t>
            </a:r>
            <a:r>
              <a:rPr lang="en-US" dirty="0"/>
              <a:t>) </a:t>
            </a:r>
            <a:endParaRPr lang="ro-RO" dirty="0"/>
          </a:p>
          <a:p>
            <a:pPr algn="just"/>
            <a:r>
              <a:rPr lang="ro-RO" dirty="0" smtClean="0"/>
              <a:t>Evalaurea să fie transparentă și obiectivă.</a:t>
            </a:r>
            <a:endParaRPr lang="en-US" dirty="0"/>
          </a:p>
        </p:txBody>
      </p:sp>
    </p:spTree>
    <p:extLst>
      <p:ext uri="{BB962C8B-B14F-4D97-AF65-F5344CB8AC3E}">
        <p14:creationId xmlns:p14="http://schemas.microsoft.com/office/powerpoint/2010/main" val="67775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a:t>
            </a:r>
            <a:r>
              <a:rPr lang="en-US" dirty="0" smtClean="0"/>
              <a:t>INSTRUIRE </a:t>
            </a:r>
            <a:r>
              <a:rPr lang="en-US" dirty="0"/>
              <a:t>CLASA A V_A</a:t>
            </a:r>
          </a:p>
        </p:txBody>
      </p:sp>
      <p:sp>
        <p:nvSpPr>
          <p:cNvPr id="3" name="Content Placeholder 2"/>
          <p:cNvSpPr>
            <a:spLocks noGrp="1"/>
          </p:cNvSpPr>
          <p:nvPr>
            <p:ph idx="1"/>
          </p:nvPr>
        </p:nvSpPr>
        <p:spPr/>
        <p:txBody>
          <a:bodyPr>
            <a:normAutofit fontScale="92500" lnSpcReduction="10000"/>
          </a:bodyPr>
          <a:lstStyle/>
          <a:p>
            <a:pPr algn="just">
              <a:buFont typeface="Wingdings" panose="05000000000000000000" pitchFamily="2" charset="2"/>
              <a:buChar char="v"/>
            </a:pPr>
            <a:r>
              <a:rPr lang="ro-RO" dirty="0" smtClean="0"/>
              <a:t>În urma lecturii personalizate a programei se realizează proiectarea didactică care presupune macro proiectarea adică planificarea calendaristică și microproeictarea, adică proiectarea unităților de învățare și a proiectelor de lecții.</a:t>
            </a:r>
          </a:p>
          <a:p>
            <a:pPr algn="just">
              <a:buFont typeface="Wingdings" panose="05000000000000000000" pitchFamily="2" charset="2"/>
              <a:buChar char="v"/>
            </a:pPr>
            <a:r>
              <a:rPr lang="ro-RO" dirty="0" smtClean="0"/>
              <a:t>Planificarea calendaristică trebuie să țină seama de faptul că disciplina istorie are două ore pe săptămână la această clasă și că a fost astfel construită în așa fel încât, în conformiate cu Legea educației nr. 1/2011,  profesorul să aibă 25% din ore la dispoziția sa. Acest raport precizat mai sus(75 ore predare învățare cu 25% ore la dispoziția profesorului trebuie să se revadă în planificarea calendaristică).</a:t>
            </a:r>
          </a:p>
          <a:p>
            <a:pPr algn="just">
              <a:buFont typeface="Wingdings" panose="05000000000000000000" pitchFamily="2" charset="2"/>
              <a:buChar char="v"/>
            </a:pPr>
            <a:r>
              <a:rPr lang="ro-RO" dirty="0" smtClean="0"/>
              <a:t>În consecință, profesorul este responsabil pentru felul în care </a:t>
            </a:r>
            <a:r>
              <a:rPr lang="ro-RO" dirty="0"/>
              <a:t>a</a:t>
            </a:r>
            <a:r>
              <a:rPr lang="en-US" dirty="0" err="1" smtClean="0"/>
              <a:t>loca</a:t>
            </a:r>
            <a:r>
              <a:rPr lang="ro-RO" dirty="0" smtClean="0"/>
              <a:t>că</a:t>
            </a:r>
            <a:r>
              <a:rPr lang="en-US" dirty="0" smtClean="0"/>
              <a:t> </a:t>
            </a:r>
            <a:r>
              <a:rPr lang="en-US" dirty="0" err="1" smtClean="0"/>
              <a:t>timpul</a:t>
            </a:r>
            <a:r>
              <a:rPr lang="en-US" dirty="0" smtClean="0"/>
              <a:t> </a:t>
            </a:r>
            <a:r>
              <a:rPr lang="en-US" dirty="0" err="1"/>
              <a:t>necesar</a:t>
            </a:r>
            <a:r>
              <a:rPr lang="en-US" dirty="0"/>
              <a:t> </a:t>
            </a:r>
            <a:r>
              <a:rPr lang="en-US" dirty="0" err="1"/>
              <a:t>pentru</a:t>
            </a:r>
            <a:r>
              <a:rPr lang="en-US" dirty="0"/>
              <a:t> </a:t>
            </a:r>
            <a:r>
              <a:rPr lang="en-US" dirty="0" err="1"/>
              <a:t>parcurgerea</a:t>
            </a:r>
            <a:r>
              <a:rPr lang="en-US" dirty="0"/>
              <a:t> </a:t>
            </a:r>
            <a:r>
              <a:rPr lang="en-US" dirty="0" err="1"/>
              <a:t>fiecărei</a:t>
            </a:r>
            <a:r>
              <a:rPr lang="en-US" dirty="0"/>
              <a:t> </a:t>
            </a:r>
            <a:r>
              <a:rPr lang="en-US" dirty="0" err="1"/>
              <a:t>unităţii</a:t>
            </a:r>
            <a:r>
              <a:rPr lang="en-US" dirty="0"/>
              <a:t> de </a:t>
            </a:r>
            <a:r>
              <a:rPr lang="en-US" dirty="0" err="1"/>
              <a:t>învăţare</a:t>
            </a:r>
            <a:endParaRPr lang="en-US" dirty="0"/>
          </a:p>
          <a:p>
            <a:pPr algn="just">
              <a:buFont typeface="Wingdings" panose="05000000000000000000" pitchFamily="2" charset="2"/>
              <a:buChar char="v"/>
            </a:pPr>
            <a:endParaRPr lang="en-US" dirty="0"/>
          </a:p>
        </p:txBody>
      </p:sp>
    </p:spTree>
    <p:extLst>
      <p:ext uri="{BB962C8B-B14F-4D97-AF65-F5344CB8AC3E}">
        <p14:creationId xmlns:p14="http://schemas.microsoft.com/office/powerpoint/2010/main" val="978848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a:t>
            </a:r>
            <a:r>
              <a:rPr lang="en-US" dirty="0" smtClean="0"/>
              <a:t>INSTRUIRE </a:t>
            </a:r>
            <a:r>
              <a:rPr lang="en-US" dirty="0"/>
              <a:t>CLASA A V_A</a:t>
            </a:r>
          </a:p>
        </p:txBody>
      </p:sp>
      <p:sp>
        <p:nvSpPr>
          <p:cNvPr id="3" name="Content Placeholder 2"/>
          <p:cNvSpPr>
            <a:spLocks noGrp="1"/>
          </p:cNvSpPr>
          <p:nvPr>
            <p:ph idx="1"/>
          </p:nvPr>
        </p:nvSpPr>
        <p:spPr>
          <a:xfrm>
            <a:off x="680321" y="2222004"/>
            <a:ext cx="9613861" cy="3599316"/>
          </a:xfrm>
        </p:spPr>
        <p:txBody>
          <a:bodyPr/>
          <a:lstStyle/>
          <a:p>
            <a:pPr algn="just">
              <a:buFont typeface="Wingdings" panose="05000000000000000000" pitchFamily="2" charset="2"/>
              <a:buChar char="v"/>
            </a:pPr>
            <a:r>
              <a:rPr lang="ro-RO" dirty="0" smtClean="0"/>
              <a:t>În ceea ce privește planificarea calendaristică ea respectă rubricația cunoscută și anume:</a:t>
            </a:r>
          </a:p>
          <a:p>
            <a:pPr algn="just">
              <a:buFont typeface="Wingdings" panose="05000000000000000000" pitchFamily="2" charset="2"/>
              <a:buChar char="v"/>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90111468"/>
              </p:ext>
            </p:extLst>
          </p:nvPr>
        </p:nvGraphicFramePr>
        <p:xfrm>
          <a:off x="1223890" y="3193367"/>
          <a:ext cx="9791114" cy="1656590"/>
        </p:xfrm>
        <a:graphic>
          <a:graphicData uri="http://schemas.openxmlformats.org/drawingml/2006/table">
            <a:tbl>
              <a:tblPr firstRow="1" firstCol="1" lastRow="1" lastCol="1" bandRow="1" bandCol="1">
                <a:tableStyleId>{5C22544A-7EE6-4342-B048-85BDC9FD1C3A}</a:tableStyleId>
              </a:tblPr>
              <a:tblGrid>
                <a:gridCol w="1626741"/>
                <a:gridCol w="1673772"/>
                <a:gridCol w="1741256"/>
                <a:gridCol w="1574595"/>
                <a:gridCol w="1726941"/>
                <a:gridCol w="1447809"/>
              </a:tblGrid>
              <a:tr h="1113499">
                <a:tc>
                  <a:txBody>
                    <a:bodyPr/>
                    <a:lstStyle/>
                    <a:p>
                      <a:pPr marL="0" marR="0" algn="ctr">
                        <a:lnSpc>
                          <a:spcPct val="106000"/>
                        </a:lnSpc>
                        <a:spcBef>
                          <a:spcPts val="0"/>
                        </a:spcBef>
                        <a:spcAft>
                          <a:spcPts val="800"/>
                        </a:spcAft>
                      </a:pPr>
                      <a:r>
                        <a:rPr lang="en-US" sz="2000" dirty="0" err="1">
                          <a:effectLst/>
                        </a:rPr>
                        <a:t>Unitatea</a:t>
                      </a:r>
                      <a:r>
                        <a:rPr lang="en-US" sz="2000" dirty="0">
                          <a:effectLst/>
                        </a:rPr>
                        <a:t> de </a:t>
                      </a:r>
                      <a:r>
                        <a:rPr lang="en-US" sz="2000" dirty="0" err="1">
                          <a:effectLst/>
                        </a:rPr>
                        <a:t>învăţare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US" sz="2000" dirty="0" err="1">
                          <a:effectLst/>
                        </a:rPr>
                        <a:t>Competențe</a:t>
                      </a:r>
                      <a:r>
                        <a:rPr lang="en-US" sz="2000" dirty="0">
                          <a:effectLst/>
                        </a:rPr>
                        <a:t> </a:t>
                      </a:r>
                      <a:r>
                        <a:rPr lang="en-US" sz="2000" dirty="0" err="1">
                          <a:effectLst/>
                        </a:rPr>
                        <a:t>specifice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US" sz="2000" dirty="0" err="1">
                          <a:effectLst/>
                        </a:rPr>
                        <a:t>Conţinuturi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US" sz="2000" dirty="0" err="1">
                          <a:effectLst/>
                        </a:rPr>
                        <a:t>Număr</a:t>
                      </a:r>
                      <a:r>
                        <a:rPr lang="en-US" sz="2000" dirty="0">
                          <a:effectLst/>
                        </a:rPr>
                        <a:t> ore </a:t>
                      </a:r>
                      <a:r>
                        <a:rPr lang="en-US" sz="2000" dirty="0" err="1">
                          <a:effectLst/>
                        </a:rPr>
                        <a:t>alocate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US" sz="2000" dirty="0" err="1">
                          <a:effectLst/>
                        </a:rPr>
                        <a:t>Săptămâna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en-US" sz="2000" dirty="0" err="1">
                          <a:effectLst/>
                        </a:rPr>
                        <a:t>Observaţii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3091">
                <a:tc>
                  <a:txBody>
                    <a:bodyPr/>
                    <a:lstStyle/>
                    <a:p>
                      <a:pPr marL="0" marR="0" algn="just">
                        <a:lnSpc>
                          <a:spcPct val="106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6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6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6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6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6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angle 1"/>
          <p:cNvSpPr>
            <a:spLocks noChangeArrowheads="1"/>
          </p:cNvSpPr>
          <p:nvPr/>
        </p:nvSpPr>
        <p:spPr bwMode="auto">
          <a:xfrm rot="20081888">
            <a:off x="2447925" y="433455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2578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INSTRUIRE CLASA A V_A</a:t>
            </a:r>
          </a:p>
        </p:txBody>
      </p:sp>
      <p:sp>
        <p:nvSpPr>
          <p:cNvPr id="3" name="Content Placeholder 2"/>
          <p:cNvSpPr>
            <a:spLocks noGrp="1"/>
          </p:cNvSpPr>
          <p:nvPr>
            <p:ph idx="1"/>
          </p:nvPr>
        </p:nvSpPr>
        <p:spPr>
          <a:xfrm>
            <a:off x="680321" y="2336873"/>
            <a:ext cx="10165870" cy="3599316"/>
          </a:xfrm>
        </p:spPr>
        <p:txBody>
          <a:bodyPr>
            <a:normAutofit/>
          </a:bodyPr>
          <a:lstStyle/>
          <a:p>
            <a:r>
              <a:rPr lang="ro-RO" dirty="0" smtClean="0"/>
              <a:t>Pentru proiectarea unității de învățare respectăm rubricația:</a:t>
            </a:r>
          </a:p>
          <a:p>
            <a:r>
              <a:rPr lang="ro-RO" sz="2000" dirty="0" smtClean="0"/>
              <a:t>Unitatea de învățare/nr.ore</a:t>
            </a:r>
          </a:p>
          <a:p>
            <a:endParaRPr lang="ro-RO" dirty="0"/>
          </a:p>
          <a:p>
            <a:endParaRPr lang="ro-RO" dirty="0" smtClean="0"/>
          </a:p>
          <a:p>
            <a:endParaRPr lang="ro-RO" dirty="0" smtClean="0"/>
          </a:p>
          <a:p>
            <a:endParaRPr lang="ro-RO" dirty="0" smtClean="0"/>
          </a:p>
          <a:p>
            <a:r>
              <a:rPr lang="ro-RO" sz="1400" dirty="0" smtClean="0"/>
              <a:t>Proiectarea lecțiilor se va face doar pentru categpriile de cadre didactice  debutante, dar având în vedere că avem programă nouă noi recomandăm realizarea de proiecte didactice de  lecţie  pentru toate cadrele didactice în așa fel încât  să fie eliminată posibilitatea predării la întâmplare, fără sistematizare,  </a:t>
            </a:r>
            <a:r>
              <a:rPr lang="ro-RO" sz="1400" dirty="0"/>
              <a:t>cu </a:t>
            </a:r>
            <a:r>
              <a:rPr lang="ro-RO" sz="1400" dirty="0" smtClean="0"/>
              <a:t>lacune sau mai grav cu greșeli.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72632875"/>
              </p:ext>
            </p:extLst>
          </p:nvPr>
        </p:nvGraphicFramePr>
        <p:xfrm>
          <a:off x="1139484" y="3321890"/>
          <a:ext cx="9340946" cy="1461125"/>
        </p:xfrm>
        <a:graphic>
          <a:graphicData uri="http://schemas.openxmlformats.org/drawingml/2006/table">
            <a:tbl>
              <a:tblPr firstRow="1" firstCol="1" lastRow="1" lastCol="1" bandRow="1" bandCol="1">
                <a:tableStyleId>{5C22544A-7EE6-4342-B048-85BDC9FD1C3A}</a:tableStyleId>
              </a:tblPr>
              <a:tblGrid>
                <a:gridCol w="1881650"/>
                <a:gridCol w="1898233"/>
                <a:gridCol w="1851411"/>
                <a:gridCol w="1851411"/>
                <a:gridCol w="1858241"/>
              </a:tblGrid>
              <a:tr h="705403">
                <a:tc>
                  <a:txBody>
                    <a:bodyPr/>
                    <a:lstStyle/>
                    <a:p>
                      <a:pPr marL="0" marR="0" algn="ctr">
                        <a:lnSpc>
                          <a:spcPct val="106000"/>
                        </a:lnSpc>
                        <a:spcBef>
                          <a:spcPts val="0"/>
                        </a:spcBef>
                        <a:spcAft>
                          <a:spcPts val="800"/>
                        </a:spcAft>
                      </a:pPr>
                      <a:r>
                        <a:rPr lang="it-IT" sz="1600" dirty="0">
                          <a:effectLst/>
                        </a:rPr>
                        <a:t>Conţinuturi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it-IT" sz="1600" dirty="0">
                          <a:effectLst/>
                        </a:rPr>
                        <a:t>Competențe specifice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it-IT" sz="1600" dirty="0">
                          <a:effectLst/>
                        </a:rPr>
                        <a:t>Activităţi de învăţare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it-IT" sz="1600" dirty="0">
                          <a:effectLst/>
                        </a:rPr>
                        <a:t>Resurse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6000"/>
                        </a:lnSpc>
                        <a:spcBef>
                          <a:spcPts val="0"/>
                        </a:spcBef>
                        <a:spcAft>
                          <a:spcPts val="800"/>
                        </a:spcAft>
                      </a:pPr>
                      <a:r>
                        <a:rPr lang="it-IT" sz="1600" dirty="0">
                          <a:effectLst/>
                        </a:rPr>
                        <a:t>Evaluare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5722">
                <a:tc>
                  <a:txBody>
                    <a:bodyPr/>
                    <a:lstStyle/>
                    <a:p>
                      <a:pPr marL="0" marR="0" algn="just">
                        <a:lnSpc>
                          <a:spcPct val="106000"/>
                        </a:lnSpc>
                        <a:spcBef>
                          <a:spcPts val="0"/>
                        </a:spcBef>
                        <a:spcAft>
                          <a:spcPts val="800"/>
                        </a:spcAft>
                      </a:pPr>
                      <a:r>
                        <a:rPr lang="it-IT"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6000"/>
                        </a:lnSpc>
                        <a:spcBef>
                          <a:spcPts val="0"/>
                        </a:spcBef>
                        <a:spcAft>
                          <a:spcPts val="800"/>
                        </a:spcAft>
                      </a:pPr>
                      <a:r>
                        <a:rPr lang="it-IT"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6000"/>
                        </a:lnSpc>
                        <a:spcBef>
                          <a:spcPts val="0"/>
                        </a:spcBef>
                        <a:spcAft>
                          <a:spcPts val="800"/>
                        </a:spcAft>
                      </a:pPr>
                      <a:r>
                        <a:rPr lang="it-IT"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6000"/>
                        </a:lnSpc>
                        <a:spcBef>
                          <a:spcPts val="0"/>
                        </a:spcBef>
                        <a:spcAft>
                          <a:spcPts val="800"/>
                        </a:spcAft>
                      </a:pPr>
                      <a:r>
                        <a:rPr lang="it-IT"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6000"/>
                        </a:lnSpc>
                        <a:spcBef>
                          <a:spcPts val="0"/>
                        </a:spcBef>
                        <a:spcAft>
                          <a:spcPts val="800"/>
                        </a:spcAft>
                      </a:pPr>
                      <a:r>
                        <a:rPr lang="it-IT"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8311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              </a:t>
            </a:r>
            <a:r>
              <a:rPr lang="en-US" dirty="0" smtClean="0"/>
              <a:t>INSTRUIRE </a:t>
            </a:r>
            <a:r>
              <a:rPr lang="en-US" dirty="0"/>
              <a:t>CLASA A V_A</a:t>
            </a:r>
          </a:p>
        </p:txBody>
      </p:sp>
      <p:sp>
        <p:nvSpPr>
          <p:cNvPr id="3" name="Content Placeholder 2"/>
          <p:cNvSpPr>
            <a:spLocks noGrp="1"/>
          </p:cNvSpPr>
          <p:nvPr>
            <p:ph idx="1"/>
          </p:nvPr>
        </p:nvSpPr>
        <p:spPr>
          <a:xfrm>
            <a:off x="680321" y="2336873"/>
            <a:ext cx="9613861" cy="4076806"/>
          </a:xfrm>
        </p:spPr>
        <p:txBody>
          <a:bodyPr>
            <a:normAutofit fontScale="40000" lnSpcReduction="20000"/>
          </a:bodyPr>
          <a:lstStyle/>
          <a:p>
            <a:r>
              <a:rPr lang="ro-RO" sz="4000" dirty="0" smtClean="0"/>
              <a:t>Iată câteva modele din  resursele propuse elevilor pentru </a:t>
            </a:r>
            <a:r>
              <a:rPr lang="ro-RO" sz="4000" dirty="0" smtClean="0"/>
              <a:t>clasa  a V-a </a:t>
            </a:r>
            <a:r>
              <a:rPr lang="ro-RO" sz="4000" dirty="0" smtClean="0"/>
              <a:t>și care vor fi date acestora la acest început de an</a:t>
            </a:r>
            <a:r>
              <a:rPr lang="ro-RO" sz="4000" dirty="0" smtClean="0"/>
              <a:t>:</a:t>
            </a:r>
          </a:p>
          <a:p>
            <a:r>
              <a:rPr lang="ro-RO" sz="4000" b="1" dirty="0" smtClean="0"/>
              <a:t>Istorie.PDF anexa.</a:t>
            </a:r>
          </a:p>
          <a:p>
            <a:r>
              <a:rPr lang="ro-RO" sz="4000" b="1" dirty="0" smtClean="0"/>
              <a:t>Structura unei astfel de resurse este:</a:t>
            </a:r>
          </a:p>
          <a:p>
            <a:pPr lvl="0"/>
            <a:r>
              <a:rPr lang="ro-RO" sz="4000" b="1" dirty="0" smtClean="0"/>
              <a:t>Resursa (text </a:t>
            </a:r>
            <a:r>
              <a:rPr lang="ro-RO" sz="4000" b="1" dirty="0"/>
              <a:t>de </a:t>
            </a:r>
            <a:r>
              <a:rPr lang="ro-RO" sz="4000" b="1" dirty="0" smtClean="0"/>
              <a:t>autor)</a:t>
            </a:r>
            <a:endParaRPr lang="en-US" sz="4000" b="1" dirty="0"/>
          </a:p>
          <a:p>
            <a:pPr lvl="0"/>
            <a:r>
              <a:rPr lang="ro-RO" sz="4000" b="1" dirty="0"/>
              <a:t>Dicţionar </a:t>
            </a:r>
            <a:endParaRPr lang="ro-RO" sz="4000" b="1" dirty="0" smtClean="0"/>
          </a:p>
          <a:p>
            <a:pPr lvl="0"/>
            <a:r>
              <a:rPr lang="ro-RO" sz="4000" b="1" dirty="0" smtClean="0"/>
              <a:t>Friză cronologică </a:t>
            </a:r>
            <a:endParaRPr lang="en-US" sz="4000" b="1" dirty="0"/>
          </a:p>
          <a:p>
            <a:pPr lvl="0"/>
            <a:r>
              <a:rPr lang="ro-RO" sz="4000" b="1" dirty="0" smtClean="0"/>
              <a:t>Surse </a:t>
            </a:r>
            <a:r>
              <a:rPr lang="ro-RO" sz="4000" b="1" dirty="0"/>
              <a:t>istorice (scrise, vizuale)</a:t>
            </a:r>
            <a:endParaRPr lang="en-US" sz="4000" b="1" dirty="0"/>
          </a:p>
          <a:p>
            <a:pPr lvl="0"/>
            <a:r>
              <a:rPr lang="ro-RO" sz="4000" b="1" dirty="0"/>
              <a:t>Activităţi de învăţare asociate surselor istorice sau textului de autor</a:t>
            </a:r>
            <a:endParaRPr lang="en-US" sz="4000" b="1" dirty="0"/>
          </a:p>
          <a:p>
            <a:pPr lvl="0"/>
            <a:r>
              <a:rPr lang="ro-RO" sz="4000" b="1" dirty="0"/>
              <a:t>Harta (i se pot asocia activităţi de învăţare)</a:t>
            </a:r>
            <a:endParaRPr lang="en-US" sz="4000" b="1" dirty="0"/>
          </a:p>
          <a:p>
            <a:pPr lvl="0"/>
            <a:r>
              <a:rPr lang="ro-RO" sz="4000" b="1" dirty="0" smtClean="0"/>
              <a:t>Evaluare ( Exerciții)</a:t>
            </a:r>
            <a:endParaRPr lang="en-US" sz="4000" b="1" dirty="0"/>
          </a:p>
          <a:p>
            <a:pPr lvl="0"/>
            <a:r>
              <a:rPr lang="ro-RO" sz="4000" b="1" dirty="0" smtClean="0"/>
              <a:t>Cronologie </a:t>
            </a:r>
            <a:r>
              <a:rPr lang="ro-RO" sz="4000" b="1" dirty="0"/>
              <a:t>(dacă e cazul)</a:t>
            </a:r>
            <a:endParaRPr lang="en-US" sz="4000" b="1" dirty="0"/>
          </a:p>
          <a:p>
            <a:r>
              <a:rPr lang="en-GB" sz="4000" b="1" dirty="0"/>
              <a:t>Nu </a:t>
            </a:r>
            <a:r>
              <a:rPr lang="en-GB" sz="4000" b="1" dirty="0" err="1"/>
              <a:t>toate</a:t>
            </a:r>
            <a:r>
              <a:rPr lang="en-GB" sz="4000" b="1" dirty="0"/>
              <a:t> </a:t>
            </a:r>
            <a:r>
              <a:rPr lang="en-GB" sz="4000" b="1" dirty="0" err="1"/>
              <a:t>elementele</a:t>
            </a:r>
            <a:r>
              <a:rPr lang="en-GB" sz="4000" b="1" dirty="0"/>
              <a:t> </a:t>
            </a:r>
            <a:r>
              <a:rPr lang="en-GB" sz="4000" b="1" dirty="0" err="1"/>
              <a:t>propuse</a:t>
            </a:r>
            <a:r>
              <a:rPr lang="en-GB" sz="4000" b="1" dirty="0"/>
              <a:t> </a:t>
            </a:r>
            <a:r>
              <a:rPr lang="en-GB" sz="4000" b="1" dirty="0" err="1"/>
              <a:t>în</a:t>
            </a:r>
            <a:r>
              <a:rPr lang="en-GB" sz="4000" b="1" dirty="0"/>
              <a:t> </a:t>
            </a:r>
            <a:r>
              <a:rPr lang="en-GB" sz="4000" b="1" dirty="0" err="1"/>
              <a:t>structura</a:t>
            </a:r>
            <a:r>
              <a:rPr lang="en-GB" sz="4000" b="1" dirty="0"/>
              <a:t> </a:t>
            </a:r>
            <a:r>
              <a:rPr lang="en-GB" sz="4000" b="1" dirty="0" err="1"/>
              <a:t>unei</a:t>
            </a:r>
            <a:r>
              <a:rPr lang="en-GB" sz="4000" b="1" dirty="0"/>
              <a:t> </a:t>
            </a:r>
            <a:r>
              <a:rPr lang="en-GB" sz="4000" b="1" dirty="0" err="1"/>
              <a:t>lecţii</a:t>
            </a:r>
            <a:r>
              <a:rPr lang="en-GB" sz="4000" b="1" dirty="0"/>
              <a:t> pot face parte din </a:t>
            </a:r>
            <a:r>
              <a:rPr lang="en-GB" sz="4000" b="1" dirty="0" err="1"/>
              <a:t>orice</a:t>
            </a:r>
            <a:r>
              <a:rPr lang="en-GB" sz="4000" b="1" dirty="0"/>
              <a:t> </a:t>
            </a:r>
            <a:r>
              <a:rPr lang="en-GB" sz="4000" b="1" dirty="0" err="1"/>
              <a:t>lecţie</a:t>
            </a:r>
            <a:endParaRPr lang="ro-RO" sz="4000" b="1" dirty="0" smtClean="0"/>
          </a:p>
          <a:p>
            <a:r>
              <a:rPr lang="ro-RO" sz="4000" b="1" dirty="0" smtClean="0"/>
              <a:t> </a:t>
            </a:r>
            <a:endParaRPr lang="en-US" sz="4000" b="1" dirty="0"/>
          </a:p>
        </p:txBody>
      </p:sp>
    </p:spTree>
    <p:extLst>
      <p:ext uri="{BB962C8B-B14F-4D97-AF65-F5344CB8AC3E}">
        <p14:creationId xmlns:p14="http://schemas.microsoft.com/office/powerpoint/2010/main" val="252352192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164</TotalTime>
  <Words>1128</Words>
  <Application>Microsoft Office PowerPoint</Application>
  <PresentationFormat>Widescreen</PresentationFormat>
  <Paragraphs>96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Times New Roman</vt:lpstr>
      <vt:lpstr>Trebuchet MS</vt:lpstr>
      <vt:lpstr>Wingdings</vt:lpstr>
      <vt:lpstr>Berlin</vt:lpstr>
      <vt:lpstr>INSTRUIRE CLASA A V_A</vt:lpstr>
      <vt:lpstr>           INSTRUIRE CLASA A V_A</vt:lpstr>
      <vt:lpstr>           INSTRUIRE CLASA A V_A</vt:lpstr>
      <vt:lpstr>                INSTRUIRE CLASA A V_A</vt:lpstr>
      <vt:lpstr>             INSTRUIRE CLASA A V_A</vt:lpstr>
      <vt:lpstr>          INSTRUIRE CLASA A V_A</vt:lpstr>
      <vt:lpstr>           INSTRUIRE CLASA A V_A</vt:lpstr>
      <vt:lpstr>INSTRUIRE CLASA A V_A</vt:lpstr>
      <vt:lpstr>              INSTRUIRE CLASA A V_A</vt:lpstr>
      <vt:lpstr>                       NOUTĂȚI</vt:lpstr>
      <vt:lpstr>                         NOUTĂȚI</vt:lpstr>
    </vt:vector>
  </TitlesOfParts>
  <Company>rg-adguard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INSTRUIRE CLASA A V_A</dc:title>
  <dc:creator>Admin</dc:creator>
  <cp:lastModifiedBy>Admin</cp:lastModifiedBy>
  <cp:revision>23</cp:revision>
  <dcterms:created xsi:type="dcterms:W3CDTF">2017-09-03T09:19:46Z</dcterms:created>
  <dcterms:modified xsi:type="dcterms:W3CDTF">2017-09-03T12:42:57Z</dcterms:modified>
</cp:coreProperties>
</file>